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93"/>
  </p:notesMasterIdLst>
  <p:handoutMasterIdLst>
    <p:handoutMasterId r:id="rId294"/>
  </p:handoutMasterIdLst>
  <p:sldIdLst>
    <p:sldId id="256" r:id="rId2"/>
    <p:sldId id="257" r:id="rId3"/>
    <p:sldId id="691" r:id="rId4"/>
    <p:sldId id="260" r:id="rId5"/>
    <p:sldId id="261" r:id="rId6"/>
    <p:sldId id="776" r:id="rId7"/>
    <p:sldId id="738" r:id="rId8"/>
    <p:sldId id="739" r:id="rId9"/>
    <p:sldId id="740" r:id="rId10"/>
    <p:sldId id="741" r:id="rId11"/>
    <p:sldId id="742" r:id="rId12"/>
    <p:sldId id="743" r:id="rId13"/>
    <p:sldId id="744" r:id="rId14"/>
    <p:sldId id="745" r:id="rId15"/>
    <p:sldId id="746" r:id="rId16"/>
    <p:sldId id="747" r:id="rId17"/>
    <p:sldId id="748" r:id="rId18"/>
    <p:sldId id="749" r:id="rId19"/>
    <p:sldId id="750" r:id="rId20"/>
    <p:sldId id="751" r:id="rId21"/>
    <p:sldId id="752" r:id="rId22"/>
    <p:sldId id="753" r:id="rId23"/>
    <p:sldId id="754" r:id="rId24"/>
    <p:sldId id="755" r:id="rId25"/>
    <p:sldId id="756" r:id="rId26"/>
    <p:sldId id="757" r:id="rId27"/>
    <p:sldId id="758" r:id="rId28"/>
    <p:sldId id="759" r:id="rId29"/>
    <p:sldId id="760" r:id="rId30"/>
    <p:sldId id="761" r:id="rId31"/>
    <p:sldId id="762" r:id="rId32"/>
    <p:sldId id="763" r:id="rId33"/>
    <p:sldId id="764" r:id="rId34"/>
    <p:sldId id="765" r:id="rId35"/>
    <p:sldId id="766" r:id="rId36"/>
    <p:sldId id="298" r:id="rId37"/>
    <p:sldId id="262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40" r:id="rId51"/>
    <p:sldId id="311" r:id="rId52"/>
    <p:sldId id="354" r:id="rId53"/>
    <p:sldId id="358" r:id="rId54"/>
    <p:sldId id="767" r:id="rId55"/>
    <p:sldId id="357" r:id="rId56"/>
    <p:sldId id="359" r:id="rId57"/>
    <p:sldId id="777" r:id="rId58"/>
    <p:sldId id="391" r:id="rId59"/>
    <p:sldId id="266" r:id="rId60"/>
    <p:sldId id="267" r:id="rId61"/>
    <p:sldId id="392" r:id="rId62"/>
    <p:sldId id="393" r:id="rId63"/>
    <p:sldId id="394" r:id="rId64"/>
    <p:sldId id="395" r:id="rId65"/>
    <p:sldId id="396" r:id="rId66"/>
    <p:sldId id="397" r:id="rId67"/>
    <p:sldId id="400" r:id="rId68"/>
    <p:sldId id="398" r:id="rId69"/>
    <p:sldId id="399" r:id="rId70"/>
    <p:sldId id="402" r:id="rId71"/>
    <p:sldId id="403" r:id="rId72"/>
    <p:sldId id="411" r:id="rId73"/>
    <p:sldId id="404" r:id="rId74"/>
    <p:sldId id="405" r:id="rId75"/>
    <p:sldId id="406" r:id="rId76"/>
    <p:sldId id="407" r:id="rId77"/>
    <p:sldId id="442" r:id="rId78"/>
    <p:sldId id="408" r:id="rId79"/>
    <p:sldId id="409" r:id="rId80"/>
    <p:sldId id="412" r:id="rId81"/>
    <p:sldId id="413" r:id="rId82"/>
    <p:sldId id="414" r:id="rId83"/>
    <p:sldId id="415" r:id="rId84"/>
    <p:sldId id="416" r:id="rId85"/>
    <p:sldId id="417" r:id="rId86"/>
    <p:sldId id="418" r:id="rId87"/>
    <p:sldId id="419" r:id="rId88"/>
    <p:sldId id="420" r:id="rId89"/>
    <p:sldId id="421" r:id="rId90"/>
    <p:sldId id="422" r:id="rId91"/>
    <p:sldId id="423" r:id="rId92"/>
    <p:sldId id="424" r:id="rId93"/>
    <p:sldId id="425" r:id="rId94"/>
    <p:sldId id="426" r:id="rId95"/>
    <p:sldId id="427" r:id="rId96"/>
    <p:sldId id="428" r:id="rId97"/>
    <p:sldId id="429" r:id="rId98"/>
    <p:sldId id="430" r:id="rId99"/>
    <p:sldId id="431" r:id="rId100"/>
    <p:sldId id="432" r:id="rId101"/>
    <p:sldId id="433" r:id="rId102"/>
    <p:sldId id="434" r:id="rId103"/>
    <p:sldId id="435" r:id="rId104"/>
    <p:sldId id="436" r:id="rId105"/>
    <p:sldId id="437" r:id="rId106"/>
    <p:sldId id="438" r:id="rId107"/>
    <p:sldId id="439" r:id="rId108"/>
    <p:sldId id="440" r:id="rId109"/>
    <p:sldId id="441" r:id="rId110"/>
    <p:sldId id="768" r:id="rId111"/>
    <p:sldId id="268" r:id="rId112"/>
    <p:sldId id="443" r:id="rId113"/>
    <p:sldId id="444" r:id="rId114"/>
    <p:sldId id="445" r:id="rId115"/>
    <p:sldId id="269" r:id="rId116"/>
    <p:sldId id="693" r:id="rId117"/>
    <p:sldId id="447" r:id="rId118"/>
    <p:sldId id="446" r:id="rId119"/>
    <p:sldId id="778" r:id="rId120"/>
    <p:sldId id="779" r:id="rId121"/>
    <p:sldId id="522" r:id="rId122"/>
    <p:sldId id="272" r:id="rId123"/>
    <p:sldId id="273" r:id="rId124"/>
    <p:sldId id="781" r:id="rId125"/>
    <p:sldId id="274" r:id="rId126"/>
    <p:sldId id="523" r:id="rId127"/>
    <p:sldId id="773" r:id="rId128"/>
    <p:sldId id="524" r:id="rId129"/>
    <p:sldId id="275" r:id="rId130"/>
    <p:sldId id="526" r:id="rId131"/>
    <p:sldId id="529" r:id="rId132"/>
    <p:sldId id="530" r:id="rId133"/>
    <p:sldId id="531" r:id="rId134"/>
    <p:sldId id="532" r:id="rId135"/>
    <p:sldId id="533" r:id="rId136"/>
    <p:sldId id="534" r:id="rId137"/>
    <p:sldId id="535" r:id="rId138"/>
    <p:sldId id="536" r:id="rId139"/>
    <p:sldId id="539" r:id="rId140"/>
    <p:sldId id="537" r:id="rId141"/>
    <p:sldId id="540" r:id="rId142"/>
    <p:sldId id="541" r:id="rId143"/>
    <p:sldId id="542" r:id="rId144"/>
    <p:sldId id="543" r:id="rId145"/>
    <p:sldId id="544" r:id="rId146"/>
    <p:sldId id="545" r:id="rId147"/>
    <p:sldId id="782" r:id="rId148"/>
    <p:sldId id="546" r:id="rId149"/>
    <p:sldId id="276" r:id="rId150"/>
    <p:sldId id="549" r:id="rId151"/>
    <p:sldId id="550" r:id="rId152"/>
    <p:sldId id="551" r:id="rId153"/>
    <p:sldId id="552" r:id="rId154"/>
    <p:sldId id="553" r:id="rId155"/>
    <p:sldId id="554" r:id="rId156"/>
    <p:sldId id="555" r:id="rId157"/>
    <p:sldId id="556" r:id="rId158"/>
    <p:sldId id="557" r:id="rId159"/>
    <p:sldId id="558" r:id="rId160"/>
    <p:sldId id="559" r:id="rId161"/>
    <p:sldId id="560" r:id="rId162"/>
    <p:sldId id="561" r:id="rId163"/>
    <p:sldId id="562" r:id="rId164"/>
    <p:sldId id="563" r:id="rId165"/>
    <p:sldId id="564" r:id="rId166"/>
    <p:sldId id="565" r:id="rId167"/>
    <p:sldId id="566" r:id="rId168"/>
    <p:sldId id="567" r:id="rId169"/>
    <p:sldId id="568" r:id="rId170"/>
    <p:sldId id="569" r:id="rId171"/>
    <p:sldId id="570" r:id="rId172"/>
    <p:sldId id="571" r:id="rId173"/>
    <p:sldId id="572" r:id="rId174"/>
    <p:sldId id="573" r:id="rId175"/>
    <p:sldId id="574" r:id="rId176"/>
    <p:sldId id="575" r:id="rId177"/>
    <p:sldId id="576" r:id="rId178"/>
    <p:sldId id="577" r:id="rId179"/>
    <p:sldId id="578" r:id="rId180"/>
    <p:sldId id="617" r:id="rId181"/>
    <p:sldId id="579" r:id="rId182"/>
    <p:sldId id="580" r:id="rId183"/>
    <p:sldId id="581" r:id="rId184"/>
    <p:sldId id="582" r:id="rId185"/>
    <p:sldId id="583" r:id="rId186"/>
    <p:sldId id="584" r:id="rId187"/>
    <p:sldId id="585" r:id="rId188"/>
    <p:sldId id="586" r:id="rId189"/>
    <p:sldId id="587" r:id="rId190"/>
    <p:sldId id="588" r:id="rId191"/>
    <p:sldId id="589" r:id="rId192"/>
    <p:sldId id="590" r:id="rId193"/>
    <p:sldId id="591" r:id="rId194"/>
    <p:sldId id="592" r:id="rId195"/>
    <p:sldId id="593" r:id="rId196"/>
    <p:sldId id="594" r:id="rId197"/>
    <p:sldId id="595" r:id="rId198"/>
    <p:sldId id="596" r:id="rId199"/>
    <p:sldId id="597" r:id="rId200"/>
    <p:sldId id="598" r:id="rId201"/>
    <p:sldId id="599" r:id="rId202"/>
    <p:sldId id="600" r:id="rId203"/>
    <p:sldId id="601" r:id="rId204"/>
    <p:sldId id="602" r:id="rId205"/>
    <p:sldId id="603" r:id="rId206"/>
    <p:sldId id="604" r:id="rId207"/>
    <p:sldId id="605" r:id="rId208"/>
    <p:sldId id="606" r:id="rId209"/>
    <p:sldId id="607" r:id="rId210"/>
    <p:sldId id="608" r:id="rId211"/>
    <p:sldId id="609" r:id="rId212"/>
    <p:sldId id="610" r:id="rId213"/>
    <p:sldId id="611" r:id="rId214"/>
    <p:sldId id="612" r:id="rId215"/>
    <p:sldId id="613" r:id="rId216"/>
    <p:sldId id="614" r:id="rId217"/>
    <p:sldId id="615" r:id="rId218"/>
    <p:sldId id="616" r:id="rId219"/>
    <p:sldId id="618" r:id="rId220"/>
    <p:sldId id="277" r:id="rId221"/>
    <p:sldId id="695" r:id="rId222"/>
    <p:sldId id="696" r:id="rId223"/>
    <p:sldId id="620" r:id="rId224"/>
    <p:sldId id="621" r:id="rId225"/>
    <p:sldId id="622" r:id="rId226"/>
    <p:sldId id="278" r:id="rId227"/>
    <p:sldId id="623" r:id="rId228"/>
    <p:sldId id="624" r:id="rId229"/>
    <p:sldId id="698" r:id="rId230"/>
    <p:sldId id="626" r:id="rId231"/>
    <p:sldId id="625" r:id="rId232"/>
    <p:sldId id="627" r:id="rId233"/>
    <p:sldId id="628" r:id="rId234"/>
    <p:sldId id="629" r:id="rId235"/>
    <p:sldId id="640" r:id="rId236"/>
    <p:sldId id="630" r:id="rId237"/>
    <p:sldId id="631" r:id="rId238"/>
    <p:sldId id="639" r:id="rId239"/>
    <p:sldId id="632" r:id="rId240"/>
    <p:sldId id="633" r:id="rId241"/>
    <p:sldId id="634" r:id="rId242"/>
    <p:sldId id="635" r:id="rId243"/>
    <p:sldId id="636" r:id="rId244"/>
    <p:sldId id="637" r:id="rId245"/>
    <p:sldId id="641" r:id="rId246"/>
    <p:sldId id="642" r:id="rId247"/>
    <p:sldId id="643" r:id="rId248"/>
    <p:sldId id="644" r:id="rId249"/>
    <p:sldId id="645" r:id="rId250"/>
    <p:sldId id="646" r:id="rId251"/>
    <p:sldId id="647" r:id="rId252"/>
    <p:sldId id="648" r:id="rId253"/>
    <p:sldId id="650" r:id="rId254"/>
    <p:sldId id="651" r:id="rId255"/>
    <p:sldId id="671" r:id="rId256"/>
    <p:sldId id="672" r:id="rId257"/>
    <p:sldId id="652" r:id="rId258"/>
    <p:sldId id="653" r:id="rId259"/>
    <p:sldId id="655" r:id="rId260"/>
    <p:sldId id="656" r:id="rId261"/>
    <p:sldId id="657" r:id="rId262"/>
    <p:sldId id="658" r:id="rId263"/>
    <p:sldId id="659" r:id="rId264"/>
    <p:sldId id="660" r:id="rId265"/>
    <p:sldId id="661" r:id="rId266"/>
    <p:sldId id="662" r:id="rId267"/>
    <p:sldId id="663" r:id="rId268"/>
    <p:sldId id="666" r:id="rId269"/>
    <p:sldId id="664" r:id="rId270"/>
    <p:sldId id="667" r:id="rId271"/>
    <p:sldId id="668" r:id="rId272"/>
    <p:sldId id="669" r:id="rId273"/>
    <p:sldId id="670" r:id="rId274"/>
    <p:sldId id="649" r:id="rId275"/>
    <p:sldId id="673" r:id="rId276"/>
    <p:sldId id="674" r:id="rId277"/>
    <p:sldId id="284" r:id="rId278"/>
    <p:sldId id="675" r:id="rId279"/>
    <p:sldId id="676" r:id="rId280"/>
    <p:sldId id="677" r:id="rId281"/>
    <p:sldId id="678" r:id="rId282"/>
    <p:sldId id="679" r:id="rId283"/>
    <p:sldId id="680" r:id="rId284"/>
    <p:sldId id="681" r:id="rId285"/>
    <p:sldId id="682" r:id="rId286"/>
    <p:sldId id="683" r:id="rId287"/>
    <p:sldId id="769" r:id="rId288"/>
    <p:sldId id="770" r:id="rId289"/>
    <p:sldId id="784" r:id="rId290"/>
    <p:sldId id="785" r:id="rId291"/>
    <p:sldId id="783" r:id="rId2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2" autoAdjust="0"/>
    <p:restoredTop sz="94660"/>
  </p:normalViewPr>
  <p:slideViewPr>
    <p:cSldViewPr>
      <p:cViewPr varScale="1">
        <p:scale>
          <a:sx n="122" d="100"/>
          <a:sy n="122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95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notesMaster" Target="notesMasters/notesMaster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handoutMaster" Target="handoutMasters/handout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viewProps" Target="view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theme" Target="theme/theme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tableStyles" Target="tableStyle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33C3C23-05CE-4616-8DA4-BE0B4BB18D3F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B066D3-6D99-4E57-A336-03043D5B4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81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C67CC6-021F-4620-ACB2-4806D7A7A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30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E5EA94-03B3-44B8-A7F8-1F1218ECAE5A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1ADE6A-9E24-47B0-B3D8-270CB0A4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6659-4ACE-4B5A-A40E-4CF41DBF5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702DB-DB9C-4A1E-A0A5-E4DE67556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90CB-B533-4A78-A1AE-DBA53F4C480F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C605-94C0-449B-8BD9-0BA81EE95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A2E3-A452-44ED-BF2D-2D7910242EEF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6FEB8F-2940-4EF3-AB08-DD1C77D0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BD724E-EAAA-4F1F-808F-3A7D8758B274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DAE90A-A029-4AAA-8C98-0A1055912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AF6429-6368-4BC4-AFFB-425111D88D77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AAFA0F-0D48-4E5C-8EBE-FCA85E6F4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12CD-EFA3-4803-B4D7-2BC17B24374C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EBAB-01B2-44A2-A17F-6AD9C0B1A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F8305D-CD28-4CCE-98E9-233563C57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2B98A9-15AA-4D26-AF6C-FD2C8A43C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7DC95708-C9B7-49A8-BE16-AF4BED31E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10: Sorting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C64110-F73F-4277-830C-0F8CA503480A}" type="datetimeFigureOut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66143C-823B-4F35-8D72-CC280B94B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9" r:id="rId4"/>
    <p:sldLayoutId id="2147483700" r:id="rId5"/>
    <p:sldLayoutId id="2147483695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RA0W1kEC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tal.com/developers/sorting-algorithms" TargetMode="Externa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sfca.edu/~galles/visualization/ComparisonSort.html" TargetMode="External"/><Relationship Id="rId2" Type="http://schemas.openxmlformats.org/officeDocument/2006/relationships/hyperlink" Target="https://visualgo.net/bn/sortin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Sorting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/>
              <a:t>Chapter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625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627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627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627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627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627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627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627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>
            <a:stCxn id="6" idx="3"/>
            <a:endCxn id="7" idx="3"/>
          </p:cNvCxnSpPr>
          <p:nvPr/>
        </p:nvCxnSpPr>
        <p:spPr>
          <a:xfrm>
            <a:off x="2644775" y="30130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589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591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591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591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591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591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591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591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501570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5904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90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5905" name="Group 25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5907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691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6931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6932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693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693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693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693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6937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6928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6930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793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795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795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796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796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796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796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796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7952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795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7953" name="Group 25"/>
          <p:cNvGrpSpPr>
            <a:grpSpLocks/>
          </p:cNvGrpSpPr>
          <p:nvPr/>
        </p:nvGrpSpPr>
        <p:grpSpPr bwMode="auto">
          <a:xfrm>
            <a:off x="2290763" y="46894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7955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896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898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898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898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898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898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898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898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9773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8976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898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8977" name="Group 25"/>
          <p:cNvGrpSpPr>
            <a:grpSpLocks/>
          </p:cNvGrpSpPr>
          <p:nvPr/>
        </p:nvGrpSpPr>
        <p:grpSpPr bwMode="auto">
          <a:xfrm>
            <a:off x="2290763" y="46894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8979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998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000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7000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000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000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001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001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001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0000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000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0001" name="Group 25"/>
          <p:cNvGrpSpPr>
            <a:grpSpLocks/>
          </p:cNvGrpSpPr>
          <p:nvPr/>
        </p:nvGrpSpPr>
        <p:grpSpPr bwMode="auto">
          <a:xfrm>
            <a:off x="2290763" y="46894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0003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101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103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103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103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103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103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103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103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090988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1024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102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1025" name="Group 25"/>
          <p:cNvGrpSpPr>
            <a:grpSpLocks/>
          </p:cNvGrpSpPr>
          <p:nvPr/>
        </p:nvGrpSpPr>
        <p:grpSpPr bwMode="auto">
          <a:xfrm>
            <a:off x="2290763" y="46894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1027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203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205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205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205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205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205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205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206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6966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2048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205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2049" name="Group 25"/>
          <p:cNvGrpSpPr>
            <a:grpSpLocks/>
          </p:cNvGrpSpPr>
          <p:nvPr/>
        </p:nvGrpSpPr>
        <p:grpSpPr bwMode="auto">
          <a:xfrm>
            <a:off x="2290763" y="4237038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2051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305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307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307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308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308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308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308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308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3072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307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3073" name="Group 25"/>
          <p:cNvGrpSpPr>
            <a:grpSpLocks/>
          </p:cNvGrpSpPr>
          <p:nvPr/>
        </p:nvGrpSpPr>
        <p:grpSpPr bwMode="auto">
          <a:xfrm>
            <a:off x="2290763" y="4237038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3075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408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410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410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410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410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410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410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410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50014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4096" name="Group 27"/>
          <p:cNvGrpSpPr>
            <a:grpSpLocks/>
          </p:cNvGrpSpPr>
          <p:nvPr/>
        </p:nvGrpSpPr>
        <p:grpSpPr bwMode="auto">
          <a:xfrm>
            <a:off x="125413" y="47037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10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74097" name="Group 25"/>
          <p:cNvGrpSpPr>
            <a:grpSpLocks/>
          </p:cNvGrpSpPr>
          <p:nvPr/>
        </p:nvGrpSpPr>
        <p:grpSpPr bwMode="auto">
          <a:xfrm>
            <a:off x="2290763" y="4237038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4099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510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75119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75120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7512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7512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7512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7512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75125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728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729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729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729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729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730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730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730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>
            <a:stCxn id="6" idx="3"/>
            <a:endCxn id="7" idx="3"/>
          </p:cNvCxnSpPr>
          <p:nvPr/>
        </p:nvCxnSpPr>
        <p:spPr>
          <a:xfrm>
            <a:off x="2644775" y="30130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4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example with visual card animation</a:t>
            </a:r>
          </a:p>
          <a:p>
            <a:pPr lvl="1"/>
            <a:r>
              <a:rPr lang="en-US" dirty="0"/>
              <a:t>http://courses.cs.vt.edu/~csonline/Algorithms/Lessons/InsertionCardSort/index.html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Insertion Sort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insertion step is performed </a:t>
            </a:r>
            <a:r>
              <a:rPr lang="en-US" i="1" dirty="0" smtClean="0"/>
              <a:t>n</a:t>
            </a:r>
            <a:r>
              <a:rPr lang="en-US" dirty="0" smtClean="0"/>
              <a:t> – 1 times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worst case, all elements in the sorted subarray are compared to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 smtClean="0"/>
              <a:t> for each insertion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maximum number of comparisons then will be: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 + 2 + 3 + ... + (</a:t>
            </a:r>
            <a:r>
              <a:rPr lang="en-US" i="1" dirty="0" smtClean="0"/>
              <a:t>n</a:t>
            </a:r>
            <a:r>
              <a:rPr lang="en-US" dirty="0" smtClean="0"/>
              <a:t> – 2) + (</a:t>
            </a:r>
            <a:r>
              <a:rPr lang="en-US" i="1" dirty="0" smtClean="0"/>
              <a:t>n</a:t>
            </a:r>
            <a:r>
              <a:rPr lang="en-US" dirty="0" smtClean="0"/>
              <a:t> – 1)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which is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Analysis of Insertion Sort </a:t>
            </a:r>
            <a:r>
              <a:rPr lang="en-US" dirty="0" smtClean="0"/>
              <a:t>(cont.)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best case (when the array is sorted already), only one comparison is required for each insertion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best case, the number of comparisons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number of shifts performed during an insertion is one less than the number of comparisons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Or, when the new value is the smallest so far, it is the same as the number of comparisons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shift in an insertion sort requires movement of only 1 item, while an exchange in a bubble or selection sort involves a temporary item and the movement of three items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item moved may be a primitive or an object reference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objects themselves do not change their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Insertion Sort</a:t>
            </a:r>
          </a:p>
        </p:txBody>
      </p:sp>
      <p:sp>
        <p:nvSpPr>
          <p:cNvPr id="1781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8.3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InsertionSort.java</a:t>
            </a:r>
            <a:r>
              <a:rPr lang="en-US" smtClean="0">
                <a:solidFill>
                  <a:srgbClr val="0070C0"/>
                </a:solidFill>
              </a:rPr>
              <a:t>, page 434)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Comparison of Quadratic Sorts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Comparison of Quadratic Sorts</a:t>
            </a:r>
          </a:p>
        </p:txBody>
      </p:sp>
      <p:pic>
        <p:nvPicPr>
          <p:cNvPr id="180226" name="Picture 2" descr="C:\Documents and Settings\Administrator\My Documents\Koffman\PPTs\Koffman_Digital Request 150 DPI JPEG\Ch08\Table 8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24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3810000" y="2362200"/>
            <a:ext cx="1066800" cy="2286000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Comparison of Quadratic Sorts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181250" name="Rectangle 5"/>
          <p:cNvSpPr>
            <a:spLocks noChangeArrowheads="1"/>
          </p:cNvSpPr>
          <p:nvPr/>
        </p:nvSpPr>
        <p:spPr bwMode="auto">
          <a:xfrm>
            <a:off x="762000" y="1676400"/>
            <a:ext cx="560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/>
              <a:t>Comparison of growth rates </a:t>
            </a:r>
          </a:p>
        </p:txBody>
      </p:sp>
      <p:pic>
        <p:nvPicPr>
          <p:cNvPr id="181251" name="Picture 2" descr="C:\Documents and Settings\Administrator\My Documents\Koffman\PPTs\Koffman_Digital Request 150 DPI JPEG\Ch08\Table 8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0198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Comparison of Quadratic Sorts </a:t>
            </a:r>
            <a:r>
              <a:rPr lang="en-US" dirty="0" smtClean="0"/>
              <a:t>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Insertion sort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gives the best performance for most arrays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takes advantage of any partial sorting in the array and uses less costly shifts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Bubble sort generally gives the worst performance—unless the array is nearly sorted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ig-O analysis ignores constants and overhead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None of the quadratic search algorithms are particularly good for large arrays (</a:t>
            </a:r>
            <a:r>
              <a:rPr lang="en-US" sz="2700" i="1" dirty="0" smtClean="0"/>
              <a:t>n</a:t>
            </a:r>
            <a:r>
              <a:rPr lang="en-US" sz="2700" dirty="0" smtClean="0"/>
              <a:t> &gt; 1000)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The best sorting algorithms provide </a:t>
            </a:r>
            <a:r>
              <a:rPr lang="en-US" sz="2700" i="1" dirty="0" smtClean="0"/>
              <a:t>n </a:t>
            </a:r>
            <a:r>
              <a:rPr lang="en-US" sz="2700" dirty="0" smtClean="0"/>
              <a:t>log </a:t>
            </a:r>
            <a:r>
              <a:rPr lang="en-US" sz="2700" i="1" dirty="0" smtClean="0"/>
              <a:t>n</a:t>
            </a:r>
            <a:r>
              <a:rPr lang="en-US" sz="2700" dirty="0" smtClean="0"/>
              <a:t> average case performance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Comparison of Quadratic Sorts </a:t>
            </a:r>
            <a:r>
              <a:rPr lang="en-US" dirty="0" smtClean="0"/>
              <a:t>(cont.)</a:t>
            </a:r>
          </a:p>
        </p:txBody>
      </p:sp>
      <p:sp>
        <p:nvSpPr>
          <p:cNvPr id="18329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All quadratic sorts require storage for the array being sorted</a:t>
            </a:r>
          </a:p>
          <a:p>
            <a:r>
              <a:rPr lang="en-US" dirty="0" smtClean="0"/>
              <a:t>However, the array is sorted </a:t>
            </a:r>
            <a:r>
              <a:rPr lang="en-US" b="1" dirty="0" smtClean="0">
                <a:solidFill>
                  <a:srgbClr val="C00000"/>
                </a:solidFill>
              </a:rPr>
              <a:t>in place</a:t>
            </a:r>
          </a:p>
          <a:p>
            <a:r>
              <a:rPr lang="en-US" dirty="0" smtClean="0"/>
              <a:t>While there are also storage requirements for variables, for large </a:t>
            </a:r>
            <a:r>
              <a:rPr lang="en-US" i="1" dirty="0" smtClean="0"/>
              <a:t>n</a:t>
            </a:r>
            <a:r>
              <a:rPr lang="en-US" dirty="0" smtClean="0"/>
              <a:t>, the size of the array dominates and extra space usage is O(1)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5448" cy="5257800"/>
          </a:xfrm>
        </p:spPr>
        <p:txBody>
          <a:bodyPr/>
          <a:lstStyle/>
          <a:p>
            <a:r>
              <a:rPr lang="en-US" dirty="0"/>
              <a:t>In what situations bubble sort, selection sort, insertion sort, merge sort, quick sort and heap sort will have best time complexity. Provide example for each sort and </a:t>
            </a:r>
            <a:r>
              <a:rPr lang="en-US" dirty="0" smtClean="0"/>
              <a:t>explain?</a:t>
            </a:r>
          </a:p>
          <a:p>
            <a:r>
              <a:rPr lang="en-US" dirty="0"/>
              <a:t>Why might quick sort might be better than merge </a:t>
            </a:r>
            <a:r>
              <a:rPr lang="en-US" dirty="0" smtClean="0"/>
              <a:t>sort?</a:t>
            </a:r>
            <a:endParaRPr lang="en-US" dirty="0"/>
          </a:p>
          <a:p>
            <a:r>
              <a:rPr lang="en-US" dirty="0" smtClean="0"/>
              <a:t>Merge </a:t>
            </a:r>
            <a:r>
              <a:rPr lang="en-US" dirty="0"/>
              <a:t>the given 2 input sorted arrays of numbers </a:t>
            </a:r>
            <a:r>
              <a:rPr lang="en-US" dirty="0" smtClean="0"/>
              <a:t>into one. The merged array stays sorted.</a:t>
            </a:r>
          </a:p>
          <a:p>
            <a:r>
              <a:rPr lang="en-US" dirty="0"/>
              <a:t>What is the most efficient way to sort a million integers?</a:t>
            </a:r>
          </a:p>
          <a:p>
            <a:pPr lvl="1"/>
            <a:r>
              <a:rPr lang="en-US" dirty="0"/>
              <a:t>What about sorting a trillion integers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4476097"/>
            <a:ext cx="7239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306763"/>
            <a:ext cx="643871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830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832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832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832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832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832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832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832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35250" y="3455988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1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Interview </a:t>
            </a:r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sz="3600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851648" cy="5105400"/>
          </a:xfrm>
        </p:spPr>
        <p:txBody>
          <a:bodyPr/>
          <a:lstStyle/>
          <a:p>
            <a:r>
              <a:rPr lang="en-US" sz="2800" dirty="0"/>
              <a:t>You are given an array which contains either 1 or </a:t>
            </a:r>
            <a:r>
              <a:rPr lang="en-US" sz="2800" dirty="0" smtClean="0"/>
              <a:t>0, </a:t>
            </a:r>
            <a:r>
              <a:rPr lang="en-US" sz="2800" dirty="0"/>
              <a:t>and they are in sorted order </a:t>
            </a:r>
            <a:endParaRPr lang="en-US" sz="2800" dirty="0" smtClean="0"/>
          </a:p>
          <a:p>
            <a:pPr lvl="1"/>
            <a:r>
              <a:rPr lang="en-US" sz="2400" dirty="0" smtClean="0"/>
              <a:t>Ex</a:t>
            </a:r>
            <a:r>
              <a:rPr lang="en-US" sz="2400" dirty="0"/>
              <a:t>. a [] = { 1,1,1,1,0,0,0}</a:t>
            </a:r>
          </a:p>
          <a:p>
            <a:pPr marL="0" indent="0">
              <a:buNone/>
            </a:pPr>
            <a:r>
              <a:rPr lang="en-US" sz="2800" dirty="0"/>
              <a:t>How will you count no of 1`s and 0's 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Describe an efficient algorithm that finds the element of a set that would be at position k if the elements were sorted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Given </a:t>
            </a:r>
            <a:r>
              <a:rPr lang="en-US" sz="2800" dirty="0"/>
              <a:t>an array of n numbers in which all the members are less than or equal to k (k&lt;n). </a:t>
            </a:r>
            <a:r>
              <a:rPr lang="en-US" sz="2800" dirty="0" smtClean="0"/>
              <a:t>Device </a:t>
            </a:r>
            <a:r>
              <a:rPr lang="en-US" sz="2800" dirty="0"/>
              <a:t>an algorithm of order O(k) to find the first repeating element.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388619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" y="5562600"/>
            <a:ext cx="838085" cy="8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Merge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</a:t>
            </a:r>
            <a:r>
              <a:rPr lang="en-US" i="1" dirty="0" smtClean="0"/>
              <a:t>merge</a:t>
            </a:r>
            <a:r>
              <a:rPr lang="en-US" dirty="0" smtClean="0"/>
              <a:t> is a common data processing operation performed on two sequences of data with the following characteristics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Both sequences contain items with a common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dirty="0" smtClean="0"/>
              <a:t> method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objects in both sequences are ordered in accordance with this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dirty="0" smtClean="0"/>
              <a:t> method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The result is a third sequence containing all the data from the first two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Merge Algorithm</a:t>
            </a:r>
          </a:p>
        </p:txBody>
      </p:sp>
      <p:pic>
        <p:nvPicPr>
          <p:cNvPr id="261122" name="Picture 2" descr="C:\Documents and Settings\Administrator\My Documents\Koffman\PPTs\JPEGS\JWCL233_Koffman JPG files\ch08\w0196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740275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1524000"/>
            <a:ext cx="83058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Merge Algorithm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1.     </a:t>
            </a:r>
            <a:r>
              <a:rPr lang="en-US" b="1" dirty="0"/>
              <a:t>Access the first item from both sequences.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2.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dirty="0"/>
              <a:t> not finished with either sequence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3. 	</a:t>
            </a:r>
            <a:r>
              <a:rPr lang="en-US" b="1" dirty="0"/>
              <a:t>Compare the current items from the two sequences, copy the smaller</a:t>
            </a:r>
          </a:p>
          <a:p>
            <a:pPr>
              <a:defRPr/>
            </a:pPr>
            <a:r>
              <a:rPr lang="en-US" b="1" dirty="0"/>
              <a:t>	current item to the output sequence, and access the next item from the</a:t>
            </a:r>
          </a:p>
          <a:p>
            <a:pPr>
              <a:defRPr/>
            </a:pPr>
            <a:r>
              <a:rPr lang="en-US" b="1" dirty="0"/>
              <a:t>	input sequence whose item was copied.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4.     </a:t>
            </a:r>
            <a:r>
              <a:rPr lang="en-US" b="1" dirty="0"/>
              <a:t>Copy any remaining items from the first sequence to the output sequence.</a:t>
            </a:r>
          </a:p>
          <a:p>
            <a:pPr>
              <a:defRPr/>
            </a:pP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5.     </a:t>
            </a:r>
            <a:r>
              <a:rPr lang="en-US" b="1" dirty="0"/>
              <a:t>Copy any remaining items from the second sequence to the output sequence.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Memory 2-Way Merge Sort</a:t>
            </a:r>
          </a:p>
        </p:txBody>
      </p:sp>
      <p:sp>
        <p:nvSpPr>
          <p:cNvPr id="13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7467600" cy="1673225"/>
          </a:xfrm>
        </p:spPr>
        <p:txBody>
          <a:bodyPr/>
          <a:lstStyle/>
          <a:p>
            <a:endParaRPr lang="en-US"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</a:t>
                      </a:r>
                      <a:endParaRPr lang="en-US" sz="2000" b="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T="45669" marB="45669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T="45669" marB="45669"/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T="45669" marB="45669"/>
                </a:tc>
              </a:tr>
            </a:tbl>
          </a:graphicData>
        </a:graphic>
      </p:graphicFrame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766482" y="3908092"/>
            <a:ext cx="52891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2743200" y="388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B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350" name="TextBox 8"/>
          <p:cNvSpPr txBox="1">
            <a:spLocks noChangeArrowheads="1"/>
          </p:cNvSpPr>
          <p:nvPr/>
        </p:nvSpPr>
        <p:spPr bwMode="auto">
          <a:xfrm>
            <a:off x="4689348" y="5267324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Output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86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76800" y="3648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800" y="4029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4410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6800" y="4791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3648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4029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76800" y="4410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4791635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417 0.0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0.0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6667 L 0.00417 0.122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556 L -0.00417 0.111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Merge</a:t>
            </a:r>
          </a:p>
        </p:txBody>
      </p:sp>
      <p:sp>
        <p:nvSpPr>
          <p:cNvPr id="2621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For two input sequences each containing </a:t>
            </a:r>
            <a:r>
              <a:rPr lang="en-US" i="1" dirty="0" smtClean="0"/>
              <a:t>n</a:t>
            </a:r>
            <a:r>
              <a:rPr lang="en-US" dirty="0" smtClean="0"/>
              <a:t> elements, each element needs to move from its input sequence to the output sequence</a:t>
            </a:r>
          </a:p>
          <a:p>
            <a:r>
              <a:rPr lang="en-US" dirty="0" smtClean="0"/>
              <a:t>Merge time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Space requirements</a:t>
            </a:r>
          </a:p>
          <a:p>
            <a:pPr lvl="1"/>
            <a:r>
              <a:rPr lang="en-US" dirty="0" smtClean="0"/>
              <a:t>The array </a:t>
            </a:r>
            <a:r>
              <a:rPr lang="en-US" b="1" dirty="0" smtClean="0"/>
              <a:t>cannot</a:t>
            </a:r>
            <a:r>
              <a:rPr lang="en-US" dirty="0" smtClean="0"/>
              <a:t> be merged in place</a:t>
            </a:r>
          </a:p>
          <a:p>
            <a:pPr lvl="1"/>
            <a:r>
              <a:rPr lang="en-US" dirty="0" smtClean="0"/>
              <a:t>Additional space usage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Merge</a:t>
            </a:r>
          </a:p>
        </p:txBody>
      </p:sp>
      <p:sp>
        <p:nvSpPr>
          <p:cNvPr id="2631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8.5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MergeSort.java</a:t>
            </a:r>
            <a:r>
              <a:rPr lang="en-US" smtClean="0">
                <a:solidFill>
                  <a:srgbClr val="0070C0"/>
                </a:solidFill>
              </a:rPr>
              <a:t>, page 442)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Interview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two Lists of </a:t>
            </a:r>
            <a:r>
              <a:rPr lang="en-US" dirty="0" smtClean="0"/>
              <a:t>integers</a:t>
            </a:r>
            <a:r>
              <a:rPr lang="en-US" dirty="0"/>
              <a:t>, one sorted </a:t>
            </a:r>
            <a:r>
              <a:rPr lang="en-US" dirty="0" smtClean="0"/>
              <a:t>in ascending order and the </a:t>
            </a:r>
            <a:r>
              <a:rPr lang="en-US" dirty="0"/>
              <a:t>other sorted </a:t>
            </a:r>
            <a:r>
              <a:rPr lang="en-US" dirty="0" smtClean="0"/>
              <a:t>in descending order, write </a:t>
            </a:r>
            <a:r>
              <a:rPr lang="en-US" dirty="0"/>
              <a:t>an algorithm </a:t>
            </a:r>
            <a:r>
              <a:rPr lang="en-US" dirty="0" smtClean="0"/>
              <a:t>(in Java), </a:t>
            </a:r>
            <a:r>
              <a:rPr lang="en-US" dirty="0"/>
              <a:t>which </a:t>
            </a:r>
            <a:r>
              <a:rPr lang="en-US" dirty="0" smtClean="0"/>
              <a:t>returns </a:t>
            </a:r>
            <a:r>
              <a:rPr lang="en-US" dirty="0"/>
              <a:t>a combined List that is sorted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Given two sorted integer arrays, write an algorithm to get back the intersection.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if one array is really larger than the other array?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  <p:pic>
        <p:nvPicPr>
          <p:cNvPr id="6" name="Picture 5" descr="http://blog.ignitedusa.com/wp-content/uploads/2013/09/downl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200"/>
            <a:ext cx="20542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mtClean="0"/>
              <a:t>We can modify merging to sort a single, unsorted array</a:t>
            </a:r>
          </a:p>
          <a:p>
            <a:pPr marL="914400" lvl="1" indent="-514350">
              <a:buFont typeface="Tw Cen MT" pitchFamily="34" charset="0"/>
              <a:buAutoNum type="arabicPeriod"/>
            </a:pPr>
            <a:r>
              <a:rPr lang="en-US" smtClean="0"/>
              <a:t>Split the array into two halves</a:t>
            </a:r>
          </a:p>
          <a:p>
            <a:pPr marL="914400" lvl="1" indent="-514350">
              <a:buFont typeface="Tw Cen MT" pitchFamily="34" charset="0"/>
              <a:buAutoNum type="arabicPeriod"/>
            </a:pPr>
            <a:r>
              <a:rPr lang="en-US" smtClean="0"/>
              <a:t>Sort the left half</a:t>
            </a:r>
          </a:p>
          <a:p>
            <a:pPr marL="914400" lvl="1" indent="-514350">
              <a:buFont typeface="Tw Cen MT" pitchFamily="34" charset="0"/>
              <a:buAutoNum type="arabicPeriod"/>
            </a:pPr>
            <a:r>
              <a:rPr lang="en-US" smtClean="0"/>
              <a:t>Sort the right half</a:t>
            </a:r>
          </a:p>
          <a:p>
            <a:pPr marL="914400" lvl="1" indent="-514350">
              <a:buFont typeface="Tw Cen MT" pitchFamily="34" charset="0"/>
              <a:buAutoNum type="arabicPeriod"/>
            </a:pPr>
            <a:r>
              <a:rPr lang="en-US" smtClean="0"/>
              <a:t>Merge the two</a:t>
            </a:r>
          </a:p>
          <a:p>
            <a:pPr marL="914400" lvl="1" indent="-514350">
              <a:buFont typeface="Tw Cen MT" pitchFamily="34" charset="0"/>
              <a:buAutoNum type="arabicPeriod"/>
            </a:pPr>
            <a:endParaRPr lang="en-US" smtClean="0"/>
          </a:p>
          <a:p>
            <a:r>
              <a:rPr lang="en-US" smtClean="0"/>
              <a:t>This algorithm can be written with a recursive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(recursive) Algorithm for Merge Sort</a:t>
            </a:r>
          </a:p>
        </p:txBody>
      </p:sp>
      <p:pic>
        <p:nvPicPr>
          <p:cNvPr id="265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676400"/>
            <a:ext cx="72342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933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934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934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934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934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934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934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935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4775" y="3913188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</a:t>
            </a:r>
            <a:endParaRPr lang="en-US" smtClean="0"/>
          </a:p>
        </p:txBody>
      </p:sp>
      <p:grpSp>
        <p:nvGrpSpPr>
          <p:cNvPr id="266242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6627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6627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91" name="Rectangle 90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87" name="Rectangle 8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9225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1321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5893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0465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503738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951413" y="1962150"/>
            <a:ext cx="633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5394325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5851525" y="1962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5" dur="2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7" dur="20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9" dur="20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31" dur="20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67267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67292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67293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67268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67282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67283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97025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39938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497138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954338" y="2851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2812E-6 L -0.05052 0.00671 C -0.06041 0.00717 -0.07239 0.01573 -0.08264 0.02706 C -0.09496 0.04047 -0.1026 0.05435 -0.10555 0.06776 L -0.11788 0.1309 " pathEditMode="relative" rAng="3040605" ptsTypes="FffFF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4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1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8 0.12882 L 0.10503 0.071 C 0.10347 0.06082 0.09496 0.04741 0.08611 0.03608 C 0.07534 0.02174 0.06527 0.01226 0.05694 0.0081 L 0.01649 -0.00532 " pathEditMode="relative" rAng="8072292" ptsTypes="FffFF">
                                      <p:cBhvr>
                                        <p:cTn id="23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79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68290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68291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6831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6831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68292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68308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68309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68293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68294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68295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41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365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1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810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7 L 0.04132 0.1410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9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69315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69316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6934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6934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69317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69331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69332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69318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69319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69320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41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365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81075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457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324 L 0.04098 0.13784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3" grpId="0"/>
      <p:bldP spid="67" grpId="0"/>
      <p:bldP spid="6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0338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70339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0366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0367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0340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70356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70357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0341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70342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70343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3613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893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13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0465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3515E-7 L -0.01007 0.1410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7 L 0.04132 0.14107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70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613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1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1363" name="Group 43"/>
          <p:cNvGrpSpPr>
            <a:grpSpLocks/>
          </p:cNvGrpSpPr>
          <p:nvPr/>
        </p:nvGrpSpPr>
        <p:grpSpPr bwMode="auto">
          <a:xfrm>
            <a:off x="633413" y="3679825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71364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139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139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1365" name="Group 82"/>
          <p:cNvGrpSpPr>
            <a:grpSpLocks/>
          </p:cNvGrpSpPr>
          <p:nvPr/>
        </p:nvGrpSpPr>
        <p:grpSpPr bwMode="auto">
          <a:xfrm>
            <a:off x="1685925" y="2790825"/>
            <a:ext cx="5803900" cy="457200"/>
            <a:chOff x="1700547" y="2895600"/>
            <a:chExt cx="5803274" cy="457200"/>
          </a:xfrm>
        </p:grpSpPr>
        <p:grpSp>
          <p:nvGrpSpPr>
            <p:cNvPr id="271381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71382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1366" name="Group 3"/>
          <p:cNvGrpSpPr>
            <a:grpSpLocks/>
          </p:cNvGrpSpPr>
          <p:nvPr/>
        </p:nvGrpSpPr>
        <p:grpSpPr bwMode="auto">
          <a:xfrm>
            <a:off x="625475" y="3679825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71367" name="Group 46"/>
          <p:cNvGrpSpPr>
            <a:grpSpLocks/>
          </p:cNvGrpSpPr>
          <p:nvPr/>
        </p:nvGrpSpPr>
        <p:grpSpPr bwMode="auto">
          <a:xfrm>
            <a:off x="3684588" y="3679825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71368" name="Group 2"/>
          <p:cNvGrpSpPr>
            <a:grpSpLocks/>
          </p:cNvGrpSpPr>
          <p:nvPr/>
        </p:nvGrpSpPr>
        <p:grpSpPr bwMode="auto">
          <a:xfrm>
            <a:off x="3678238" y="3679825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60680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27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893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046538" y="3740150"/>
            <a:ext cx="63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35438" y="3679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671888" y="3679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0.00786 L 0.04774 0.14107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00786 L -0.00226 0.14107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66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3" grpId="0" animBg="1"/>
      <p:bldP spid="62" grpId="0" animBg="1"/>
      <p:bldP spid="63" grpId="0"/>
      <p:bldP spid="67" grpId="0"/>
      <p:bldP spid="60" grpId="0" animBg="1"/>
      <p:bldP spid="6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2386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2419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2420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2387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2388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5475" y="3679825"/>
            <a:ext cx="4056063" cy="457200"/>
            <a:chOff x="626103" y="3680496"/>
            <a:chExt cx="4055301" cy="457200"/>
          </a:xfrm>
        </p:grpSpPr>
        <p:grpSp>
          <p:nvGrpSpPr>
            <p:cNvPr id="272395" name="Group 43"/>
            <p:cNvGrpSpPr>
              <a:grpSpLocks/>
            </p:cNvGrpSpPr>
            <p:nvPr/>
          </p:nvGrpSpPr>
          <p:grpSpPr bwMode="auto">
            <a:xfrm>
              <a:off x="633079" y="3680496"/>
              <a:ext cx="900448" cy="457200"/>
              <a:chOff x="626103" y="3680496"/>
              <a:chExt cx="9004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25476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989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72396" name="Group 3"/>
            <p:cNvGrpSpPr>
              <a:grpSpLocks/>
            </p:cNvGrpSpPr>
            <p:nvPr/>
          </p:nvGrpSpPr>
          <p:grpSpPr bwMode="auto">
            <a:xfrm>
              <a:off x="626103" y="3680496"/>
              <a:ext cx="900448" cy="457200"/>
              <a:chOff x="626103" y="3680496"/>
              <a:chExt cx="9004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610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6893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</p:grpSp>
        <p:grpSp>
          <p:nvGrpSpPr>
            <p:cNvPr id="272397" name="Group 46"/>
            <p:cNvGrpSpPr>
              <a:grpSpLocks/>
            </p:cNvGrpSpPr>
            <p:nvPr/>
          </p:nvGrpSpPr>
          <p:grpSpPr bwMode="auto">
            <a:xfrm>
              <a:off x="3685237" y="3680496"/>
              <a:ext cx="900448" cy="457200"/>
              <a:chOff x="626103" y="3680496"/>
              <a:chExt cx="900448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5507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924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72398" name="Group 2"/>
            <p:cNvGrpSpPr>
              <a:grpSpLocks/>
            </p:cNvGrpSpPr>
            <p:nvPr/>
          </p:nvGrpSpPr>
          <p:grpSpPr bwMode="auto">
            <a:xfrm>
              <a:off x="3678261" y="3680496"/>
              <a:ext cx="914400" cy="457200"/>
              <a:chOff x="2485490" y="3680496"/>
              <a:chExt cx="9144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85521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2635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sp>
          <p:nvSpPr>
            <p:cNvPr id="272399" name="TextBox 62"/>
            <p:cNvSpPr txBox="1">
              <a:spLocks noChangeArrowheads="1"/>
            </p:cNvSpPr>
            <p:nvPr/>
          </p:nvSpPr>
          <p:spPr bwMode="auto">
            <a:xfrm>
              <a:off x="3589517" y="3739819"/>
              <a:ext cx="634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272400" name="TextBox 66"/>
            <p:cNvSpPr txBox="1">
              <a:spLocks noChangeArrowheads="1"/>
            </p:cNvSpPr>
            <p:nvPr/>
          </p:nvSpPr>
          <p:spPr bwMode="auto">
            <a:xfrm>
              <a:off x="4046717" y="3739819"/>
              <a:ext cx="634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35407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71944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3410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3432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3433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3411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3412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73413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4434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445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445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4435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4436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74437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74438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74439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97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97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5458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5485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5486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5459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5460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75461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75462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75463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897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97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035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036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10036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037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037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037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037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037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6363" y="4368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0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6482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6506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6507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6483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6484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76485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76486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76487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38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37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7506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753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753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7507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7508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77509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77510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77511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38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737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7054850" y="3679825"/>
            <a:ext cx="900113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961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8530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8557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8558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78531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78532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78533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94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54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Merge Sort </a:t>
            </a:r>
            <a:r>
              <a:rPr lang="en-US" smtClean="0"/>
              <a:t>(cont.)</a:t>
            </a:r>
          </a:p>
        </p:txBody>
      </p:sp>
      <p:grpSp>
        <p:nvGrpSpPr>
          <p:cNvPr id="279554" name="Group 40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9586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79587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1685925" y="2790825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679575" y="2790825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673725" y="2790825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778125" y="1901825"/>
            <a:ext cx="3619500" cy="457200"/>
            <a:chOff x="940761" y="3218432"/>
            <a:chExt cx="3619500" cy="457200"/>
          </a:xfrm>
        </p:grpSpPr>
        <p:grpSp>
          <p:nvGrpSpPr>
            <p:cNvPr id="279560" name="Group 4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50</a:t>
                </a:r>
              </a:p>
            </p:txBody>
          </p:sp>
        </p:grpSp>
        <p:grpSp>
          <p:nvGrpSpPr>
            <p:cNvPr id="279561" name="Group 43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90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Merge Sort</a:t>
            </a:r>
          </a:p>
        </p:txBody>
      </p:sp>
      <p:sp>
        <p:nvSpPr>
          <p:cNvPr id="28057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Each backward step requires a movement of </a:t>
            </a:r>
            <a:r>
              <a:rPr lang="en-US" i="1" dirty="0" smtClean="0"/>
              <a:t>n</a:t>
            </a:r>
            <a:r>
              <a:rPr lang="en-US" dirty="0" smtClean="0"/>
              <a:t> elements from smaller-size arrays to larger arrays; the effort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number of steps which require merging is log </a:t>
            </a:r>
            <a:r>
              <a:rPr lang="en-US" i="1" dirty="0" smtClean="0"/>
              <a:t>n </a:t>
            </a:r>
            <a:r>
              <a:rPr lang="en-US" dirty="0" smtClean="0"/>
              <a:t>because each </a:t>
            </a:r>
            <a:r>
              <a:rPr lang="en-US" smtClean="0"/>
              <a:t>recursive call </a:t>
            </a:r>
            <a:r>
              <a:rPr lang="en-US" dirty="0" smtClean="0"/>
              <a:t>splits the array in half</a:t>
            </a:r>
          </a:p>
          <a:p>
            <a:r>
              <a:rPr lang="en-US" dirty="0" smtClean="0"/>
              <a:t>The total effort to reconstruct the sorted array through merging is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Merge Sort </a:t>
            </a:r>
            <a:r>
              <a:rPr lang="en-US" smtClean="0"/>
              <a:t>(cont.)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500" r="-148" b="-8750"/>
            </a:stretch>
          </a:blipFill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Merge Sort</a:t>
            </a:r>
          </a:p>
        </p:txBody>
      </p:sp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8.6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MergeSort.java</a:t>
            </a:r>
            <a:r>
              <a:rPr lang="en-US" smtClean="0">
                <a:solidFill>
                  <a:srgbClr val="0070C0"/>
                </a:solidFill>
              </a:rPr>
              <a:t>, pages 445 – 446)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5448" cy="5257800"/>
          </a:xfrm>
        </p:spPr>
        <p:txBody>
          <a:bodyPr/>
          <a:lstStyle/>
          <a:p>
            <a:r>
              <a:rPr lang="en-US" dirty="0"/>
              <a:t>In what situations bubble sort, selection sort, insertion sort, merge sort, quick sort and heap sort will have best time complexity. Provide example for each sort and </a:t>
            </a:r>
            <a:r>
              <a:rPr lang="en-US" dirty="0" smtClean="0"/>
              <a:t>explain?</a:t>
            </a:r>
          </a:p>
          <a:p>
            <a:r>
              <a:rPr lang="en-US" dirty="0"/>
              <a:t>Why might quick sort might be better than merge </a:t>
            </a:r>
            <a:r>
              <a:rPr lang="en-US" dirty="0" smtClean="0"/>
              <a:t>sort?</a:t>
            </a:r>
            <a:endParaRPr lang="en-US" dirty="0"/>
          </a:p>
          <a:p>
            <a:r>
              <a:rPr lang="en-US" dirty="0" smtClean="0"/>
              <a:t>Merge </a:t>
            </a:r>
            <a:r>
              <a:rPr lang="en-US" dirty="0"/>
              <a:t>the given 2 input sorted arrays of numbers </a:t>
            </a:r>
            <a:r>
              <a:rPr lang="en-US" dirty="0" smtClean="0"/>
              <a:t>into one. The merged array stays sorted.</a:t>
            </a:r>
          </a:p>
          <a:p>
            <a:r>
              <a:rPr lang="en-US" dirty="0"/>
              <a:t>What is the most efficient way to sort a million integers?</a:t>
            </a:r>
          </a:p>
          <a:p>
            <a:pPr lvl="1"/>
            <a:r>
              <a:rPr lang="en-US" dirty="0"/>
              <a:t>What about sorting a trillion integers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147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4476097"/>
            <a:ext cx="7239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306763"/>
            <a:ext cx="643871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Heapsort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Heapsort</a:t>
            </a:r>
          </a:p>
        </p:txBody>
      </p:sp>
      <p:sp>
        <p:nvSpPr>
          <p:cNvPr id="284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Merge sort time is O(</a:t>
            </a:r>
            <a:r>
              <a:rPr lang="en-US" i="1" smtClean="0"/>
              <a:t>n</a:t>
            </a:r>
            <a:r>
              <a:rPr lang="en-US" smtClean="0"/>
              <a:t> log </a:t>
            </a:r>
            <a:r>
              <a:rPr lang="en-US" i="1" smtClean="0"/>
              <a:t>n</a:t>
            </a:r>
            <a:r>
              <a:rPr lang="en-US" smtClean="0"/>
              <a:t>) but still requires, temporarily, </a:t>
            </a:r>
            <a:r>
              <a:rPr lang="en-US" i="1" smtClean="0"/>
              <a:t>n</a:t>
            </a:r>
            <a:r>
              <a:rPr lang="en-US" smtClean="0"/>
              <a:t> extra storage locations</a:t>
            </a:r>
          </a:p>
          <a:p>
            <a:r>
              <a:rPr lang="en-US" i="1" smtClean="0"/>
              <a:t>Heapsort</a:t>
            </a:r>
            <a:r>
              <a:rPr lang="en-US" smtClean="0"/>
              <a:t> does not require any additional storage</a:t>
            </a:r>
          </a:p>
          <a:p>
            <a:r>
              <a:rPr lang="en-US" smtClean="0"/>
              <a:t>As its name implies, heapsort uses a heap to store the array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137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139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139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139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139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139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139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139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6363" y="4368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Revising the Heapsort Algorithm</a:t>
            </a:r>
          </a:p>
        </p:txBody>
      </p:sp>
      <p:sp>
        <p:nvSpPr>
          <p:cNvPr id="286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In heaps we've used so far, each parent node value was not greater than the values of its children</a:t>
            </a:r>
          </a:p>
          <a:p>
            <a:r>
              <a:rPr lang="en-US" dirty="0" smtClean="0"/>
              <a:t>We can build a heap so that each parent node value is </a:t>
            </a:r>
            <a:r>
              <a:rPr lang="en-US" i="1" dirty="0" smtClean="0"/>
              <a:t>not less</a:t>
            </a:r>
            <a:r>
              <a:rPr lang="en-US" dirty="0" smtClean="0"/>
              <a:t> than its children. i.e., a Max Heap.</a:t>
            </a:r>
          </a:p>
          <a:p>
            <a:r>
              <a:rPr lang="en-US" dirty="0" smtClean="0"/>
              <a:t>Then,</a:t>
            </a:r>
          </a:p>
          <a:p>
            <a:pPr lvl="1"/>
            <a:r>
              <a:rPr lang="en-US" dirty="0" smtClean="0"/>
              <a:t>move the top item to the bottom of the heap</a:t>
            </a:r>
          </a:p>
          <a:p>
            <a:pPr lvl="1"/>
            <a:r>
              <a:rPr lang="en-US" dirty="0" err="1" smtClean="0"/>
              <a:t>reheap</a:t>
            </a:r>
            <a:r>
              <a:rPr lang="en-US" dirty="0" smtClean="0"/>
              <a:t>, ignoring the item moved to the bottom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</a:t>
            </a:r>
          </a:p>
        </p:txBody>
      </p:sp>
      <p:grpSp>
        <p:nvGrpSpPr>
          <p:cNvPr id="2877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2877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877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877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877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877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877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877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2887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887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887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887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887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887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887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897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89</a:t>
              </a:r>
            </a:p>
          </p:txBody>
        </p:sp>
        <p:grpSp>
          <p:nvGrpSpPr>
            <p:cNvPr id="2897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897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898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897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898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898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898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08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2908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08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08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08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08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908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08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18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18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18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18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18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18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918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18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28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28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28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28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28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28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</p:grpSp>
          <p:grpSp>
            <p:nvGrpSpPr>
              <p:cNvPr id="2928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28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38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38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38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39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38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39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39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39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49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49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49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49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49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49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49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49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59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59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59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59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59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59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59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59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240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241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241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241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241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242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242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242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48200" y="3927475"/>
            <a:ext cx="3352800" cy="1635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 the end of pass 1, the last item (index [4]) is guaranteed to be in its correct position. There is no need to test it again in the next pass</a:t>
            </a:r>
          </a:p>
        </p:txBody>
      </p:sp>
    </p:spTree>
    <p:extLst>
      <p:ext uri="{BB962C8B-B14F-4D97-AF65-F5344CB8AC3E}">
        <p14:creationId xmlns:p14="http://schemas.microsoft.com/office/powerpoint/2010/main" val="26171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69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76</a:t>
              </a:r>
            </a:p>
          </p:txBody>
        </p:sp>
        <p:grpSp>
          <p:nvGrpSpPr>
            <p:cNvPr id="2969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69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69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69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69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69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69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29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79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2979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74</a:t>
                </a:r>
              </a:p>
            </p:txBody>
          </p:sp>
        </p:grpSp>
        <p:grpSp>
          <p:nvGrpSpPr>
            <p:cNvPr id="2979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80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79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80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80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80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2990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2990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2990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2990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2990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2990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2990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2990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00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00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00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00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00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00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00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00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10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10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10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10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10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10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10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10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20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20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20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21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20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20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21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21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31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74</a:t>
              </a:r>
            </a:p>
          </p:txBody>
        </p:sp>
        <p:grpSp>
          <p:nvGrpSpPr>
            <p:cNvPr id="3031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31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31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31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31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31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grpSp>
            <p:nvGrpSpPr>
              <p:cNvPr id="3031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41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041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66</a:t>
                </a:r>
              </a:p>
            </p:txBody>
          </p:sp>
        </p:grpSp>
        <p:grpSp>
          <p:nvGrpSpPr>
            <p:cNvPr id="3041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41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41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41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41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41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51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51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051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51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51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51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51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51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61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61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61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62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61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61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61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61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342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344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344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344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344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344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344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344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6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72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72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72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72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72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72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72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72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82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82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82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82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82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82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82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82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092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66</a:t>
              </a:r>
            </a:p>
          </p:txBody>
        </p:sp>
        <p:grpSp>
          <p:nvGrpSpPr>
            <p:cNvPr id="3092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092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092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092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092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092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18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092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02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102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39</a:t>
                </a:r>
              </a:p>
            </p:txBody>
          </p:sp>
        </p:grpSp>
        <p:grpSp>
          <p:nvGrpSpPr>
            <p:cNvPr id="3102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03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02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02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02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02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12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13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13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13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13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13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13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13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23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23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23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23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23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23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23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23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33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33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33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33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33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33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33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33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43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43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43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43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43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43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43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43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53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39</a:t>
              </a:r>
            </a:p>
          </p:txBody>
        </p:sp>
        <p:grpSp>
          <p:nvGrpSpPr>
            <p:cNvPr id="3153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53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54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53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54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grpSp>
            <p:nvGrpSpPr>
              <p:cNvPr id="3154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54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64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164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37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64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64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64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64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64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64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445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446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446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446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446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446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446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447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4702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74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174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74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74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32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74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74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74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74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84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184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84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84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84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84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84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84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194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194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194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195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194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195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195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195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05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205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05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05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05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05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05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05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15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37</a:t>
              </a:r>
            </a:p>
          </p:txBody>
        </p:sp>
        <p:grpSp>
          <p:nvGrpSpPr>
            <p:cNvPr id="3215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15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15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15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15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15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15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25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225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25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25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25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25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25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25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35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35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35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36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35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36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36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36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46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46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46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46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46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46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46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46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56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56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56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56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56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56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56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56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66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66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66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66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66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66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66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66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547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548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548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549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549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549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549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549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4775" y="39274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76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32</a:t>
              </a:r>
            </a:p>
          </p:txBody>
        </p:sp>
        <p:grpSp>
          <p:nvGrpSpPr>
            <p:cNvPr id="3276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76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77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76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76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77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77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87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287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</p:grpSp>
        <p:grpSp>
          <p:nvGrpSpPr>
            <p:cNvPr id="3287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87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287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87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87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87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297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297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297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297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297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297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297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297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07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07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07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07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07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07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07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07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177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178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178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180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178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179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179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179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280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280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280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282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280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281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282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282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382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29</a:t>
              </a:r>
            </a:p>
          </p:txBody>
        </p:sp>
        <p:grpSp>
          <p:nvGrpSpPr>
            <p:cNvPr id="33382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382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385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383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384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384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384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485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3485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33485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487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485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486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486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486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587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587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587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590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587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589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589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589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689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690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690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692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690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691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691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691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Chapter Objectives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To learn how to use the standard sorting methods in the Java API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To learn how to implement the following sorting algorithms: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selection sort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bubble sort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insertion sort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Shell sort (</a:t>
            </a:r>
            <a:r>
              <a:rPr lang="en-US" sz="2000" smtClean="0"/>
              <a:t>not covered)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merge sort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heapsort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quicksort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To understand the differences in performance of these algorithms, and which to use for small, medium, and  large arrays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649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651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651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651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651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651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651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651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4775" y="3927475"/>
            <a:ext cx="1588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792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792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792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794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792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793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794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794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894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28</a:t>
              </a:r>
            </a:p>
          </p:txBody>
        </p:sp>
        <p:grpSp>
          <p:nvGrpSpPr>
            <p:cNvPr id="33894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894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897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895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896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896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896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3997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3997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3997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3999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3997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3998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3998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3998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099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099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099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102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20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099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101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101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101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201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202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202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204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202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203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203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203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304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304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304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306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304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305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306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306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406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406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406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409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407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408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408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408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509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26</a:t>
              </a:r>
            </a:p>
          </p:txBody>
        </p:sp>
        <p:grpSp>
          <p:nvGrpSpPr>
            <p:cNvPr id="34509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509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511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509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510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510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510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611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4611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611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614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611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613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613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613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713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4714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714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716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714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715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715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715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752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7535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7536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7537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753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753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754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754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816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4816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816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818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816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817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818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818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4918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4918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4918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4921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4919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4920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4920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4920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021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grpSp>
          <p:nvGrpSpPr>
            <p:cNvPr id="35021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</p:grpSp>
        <p:grpSp>
          <p:nvGrpSpPr>
            <p:cNvPr id="35021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023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021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022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022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022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123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123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123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126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123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125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125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125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2258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2260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2261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2284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2262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2275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2276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2277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3282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3284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3285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3308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3286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3299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3300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3301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4306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18</a:t>
              </a:r>
            </a:p>
          </p:txBody>
        </p:sp>
        <p:grpSp>
          <p:nvGrpSpPr>
            <p:cNvPr id="354308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6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4309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4332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4310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4323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4324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4325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5330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55332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5333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5356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5334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5347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5348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5349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Heapsort </a:t>
            </a:r>
            <a:r>
              <a:rPr lang="en-US" smtClean="0"/>
              <a:t>(cont.)</a:t>
            </a:r>
          </a:p>
        </p:txBody>
      </p:sp>
      <p:grpSp>
        <p:nvGrpSpPr>
          <p:cNvPr id="356354" name="Group 43"/>
          <p:cNvGrpSpPr>
            <a:grpSpLocks/>
          </p:cNvGrpSpPr>
          <p:nvPr/>
        </p:nvGrpSpPr>
        <p:grpSpPr bwMode="auto">
          <a:xfrm>
            <a:off x="685800" y="1954213"/>
            <a:ext cx="7581900" cy="3394075"/>
            <a:chOff x="685799" y="2133600"/>
            <a:chExt cx="7581793" cy="3393584"/>
          </a:xfrm>
        </p:grpSpPr>
        <p:sp>
          <p:nvSpPr>
            <p:cNvPr id="4" name="Oval 3"/>
            <p:cNvSpPr/>
            <p:nvPr/>
          </p:nvSpPr>
          <p:spPr>
            <a:xfrm>
              <a:off x="4416371" y="2133600"/>
              <a:ext cx="609591" cy="60951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grpSp>
          <p:nvGrpSpPr>
            <p:cNvPr id="356356" name="Group 24"/>
            <p:cNvGrpSpPr>
              <a:grpSpLocks/>
            </p:cNvGrpSpPr>
            <p:nvPr/>
          </p:nvGrpSpPr>
          <p:grpSpPr bwMode="auto">
            <a:xfrm>
              <a:off x="2283262" y="2960710"/>
              <a:ext cx="4875298" cy="690093"/>
              <a:chOff x="2294263" y="3124200"/>
              <a:chExt cx="4875298" cy="69009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93802" y="3205008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18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9355" y="3124057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</p:grpSp>
        <p:grpSp>
          <p:nvGrpSpPr>
            <p:cNvPr id="356357" name="Group 23551"/>
            <p:cNvGrpSpPr>
              <a:grpSpLocks/>
            </p:cNvGrpSpPr>
            <p:nvPr/>
          </p:nvGrpSpPr>
          <p:grpSpPr bwMode="auto">
            <a:xfrm>
              <a:off x="1174230" y="3868313"/>
              <a:ext cx="7093362" cy="609600"/>
              <a:chOff x="1174231" y="3886200"/>
              <a:chExt cx="7093362" cy="609600"/>
            </a:xfrm>
          </p:grpSpPr>
          <p:grpSp>
            <p:nvGrpSpPr>
              <p:cNvPr id="356380" name="Group 23"/>
              <p:cNvGrpSpPr>
                <a:grpSpLocks/>
              </p:cNvGrpSpPr>
              <p:nvPr/>
            </p:nvGrpSpPr>
            <p:grpSpPr bwMode="auto">
              <a:xfrm>
                <a:off x="1174231" y="3886200"/>
                <a:ext cx="2895600" cy="609600"/>
                <a:chOff x="1174231" y="3886200"/>
                <a:chExt cx="2895600" cy="609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174743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60711" y="3886373"/>
                  <a:ext cx="609591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28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5372034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29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58002" y="3886373"/>
                <a:ext cx="609591" cy="60951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32</a:t>
                </a:r>
              </a:p>
            </p:txBody>
          </p:sp>
        </p:grpSp>
        <p:grpSp>
          <p:nvGrpSpPr>
            <p:cNvPr id="356358" name="Group 23552"/>
            <p:cNvGrpSpPr>
              <a:grpSpLocks/>
            </p:cNvGrpSpPr>
            <p:nvPr/>
          </p:nvGrpSpPr>
          <p:grpSpPr bwMode="auto">
            <a:xfrm>
              <a:off x="685799" y="4917584"/>
              <a:ext cx="5784225" cy="609600"/>
              <a:chOff x="685799" y="4695423"/>
              <a:chExt cx="5784225" cy="609600"/>
            </a:xfrm>
          </p:grpSpPr>
          <p:grpSp>
            <p:nvGrpSpPr>
              <p:cNvPr id="356371" name="Group 22"/>
              <p:cNvGrpSpPr>
                <a:grpSpLocks/>
              </p:cNvGrpSpPr>
              <p:nvPr/>
            </p:nvGrpSpPr>
            <p:grpSpPr bwMode="auto">
              <a:xfrm>
                <a:off x="685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1356360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37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332659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39</a:t>
                  </a:r>
                </a:p>
              </p:txBody>
            </p:sp>
          </p:grpSp>
          <p:grpSp>
            <p:nvGrpSpPr>
              <p:cNvPr id="356372" name="Group 25"/>
              <p:cNvGrpSpPr>
                <a:grpSpLocks/>
              </p:cNvGrpSpPr>
              <p:nvPr/>
            </p:nvGrpSpPr>
            <p:grpSpPr bwMode="auto">
              <a:xfrm>
                <a:off x="2971799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356328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66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33421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74</a:t>
                  </a:r>
                </a:p>
              </p:txBody>
            </p:sp>
          </p:grpSp>
          <p:grpSp>
            <p:nvGrpSpPr>
              <p:cNvPr id="356373" name="Group 31"/>
              <p:cNvGrpSpPr>
                <a:grpSpLocks/>
              </p:cNvGrpSpPr>
              <p:nvPr/>
            </p:nvGrpSpPr>
            <p:grpSpPr bwMode="auto">
              <a:xfrm>
                <a:off x="4883561" y="4695423"/>
                <a:ext cx="1586463" cy="609600"/>
                <a:chOff x="1356360" y="4724400"/>
                <a:chExt cx="1586463" cy="6096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357476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76</a:t>
                  </a: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333774" y="4724488"/>
                  <a:ext cx="609592" cy="60951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Courier New" pitchFamily="49" charset="0"/>
                      <a:cs typeface="Courier New" pitchFamily="49" charset="0"/>
                    </a:rPr>
                    <a:t>89</a:t>
                  </a:r>
                </a:p>
              </p:txBody>
            </p:sp>
          </p:grpSp>
        </p:grpSp>
        <p:cxnSp>
          <p:nvCxnSpPr>
            <p:cNvPr id="23555" name="Straight Connector 23554"/>
            <p:cNvCxnSpPr>
              <a:stCxn id="4" idx="3"/>
              <a:endCxn id="8" idx="7"/>
            </p:cNvCxnSpPr>
            <p:nvPr/>
          </p:nvCxnSpPr>
          <p:spPr>
            <a:xfrm flipH="1">
              <a:off x="2803494" y="2654225"/>
              <a:ext cx="1701776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9" name="Straight Connector 23558"/>
            <p:cNvCxnSpPr>
              <a:stCxn id="4" idx="5"/>
              <a:endCxn id="9" idx="1"/>
            </p:cNvCxnSpPr>
            <p:nvPr/>
          </p:nvCxnSpPr>
          <p:spPr>
            <a:xfrm>
              <a:off x="4937064" y="2654225"/>
              <a:ext cx="1701776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3" name="Straight Connector 23562"/>
            <p:cNvCxnSpPr>
              <a:stCxn id="8" idx="3"/>
              <a:endCxn id="10" idx="7"/>
            </p:cNvCxnSpPr>
            <p:nvPr/>
          </p:nvCxnSpPr>
          <p:spPr>
            <a:xfrm flipH="1">
              <a:off x="1693848" y="3562143"/>
              <a:ext cx="679440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5" name="Straight Connector 23564"/>
            <p:cNvCxnSpPr>
              <a:stCxn id="8" idx="5"/>
              <a:endCxn id="13" idx="1"/>
            </p:cNvCxnSpPr>
            <p:nvPr/>
          </p:nvCxnSpPr>
          <p:spPr>
            <a:xfrm>
              <a:off x="2803494" y="3562143"/>
              <a:ext cx="746114" cy="395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7" name="Straight Connector 23566"/>
            <p:cNvCxnSpPr>
              <a:stCxn id="9" idx="3"/>
              <a:endCxn id="35" idx="7"/>
            </p:cNvCxnSpPr>
            <p:nvPr/>
          </p:nvCxnSpPr>
          <p:spPr>
            <a:xfrm flipH="1">
              <a:off x="5892726" y="3481192"/>
              <a:ext cx="746114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9" name="Straight Connector 23568"/>
            <p:cNvCxnSpPr>
              <a:stCxn id="9" idx="5"/>
              <a:endCxn id="36" idx="1"/>
            </p:cNvCxnSpPr>
            <p:nvPr/>
          </p:nvCxnSpPr>
          <p:spPr>
            <a:xfrm>
              <a:off x="7069047" y="3481192"/>
              <a:ext cx="677852" cy="4761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1" name="Straight Connector 23570"/>
            <p:cNvCxnSpPr>
              <a:stCxn id="10" idx="3"/>
              <a:endCxn id="11" idx="0"/>
            </p:cNvCxnSpPr>
            <p:nvPr/>
          </p:nvCxnSpPr>
          <p:spPr>
            <a:xfrm flipH="1">
              <a:off x="99059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3" name="Straight Connector 23572"/>
            <p:cNvCxnSpPr>
              <a:stCxn id="10" idx="5"/>
              <a:endCxn id="12" idx="0"/>
            </p:cNvCxnSpPr>
            <p:nvPr/>
          </p:nvCxnSpPr>
          <p:spPr>
            <a:xfrm>
              <a:off x="1693848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5" name="Straight Connector 23574"/>
            <p:cNvCxnSpPr>
              <a:stCxn id="13" idx="3"/>
              <a:endCxn id="27" idx="0"/>
            </p:cNvCxnSpPr>
            <p:nvPr/>
          </p:nvCxnSpPr>
          <p:spPr>
            <a:xfrm flipH="1">
              <a:off x="3276562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7" name="Straight Connector 23576"/>
            <p:cNvCxnSpPr>
              <a:stCxn id="13" idx="5"/>
              <a:endCxn id="28" idx="0"/>
            </p:cNvCxnSpPr>
            <p:nvPr/>
          </p:nvCxnSpPr>
          <p:spPr>
            <a:xfrm>
              <a:off x="397981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23578"/>
            <p:cNvCxnSpPr>
              <a:stCxn id="35" idx="3"/>
              <a:endCxn id="33" idx="0"/>
            </p:cNvCxnSpPr>
            <p:nvPr/>
          </p:nvCxnSpPr>
          <p:spPr>
            <a:xfrm flipH="1">
              <a:off x="5187885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1" name="Straight Connector 23580"/>
            <p:cNvCxnSpPr>
              <a:stCxn id="35" idx="5"/>
              <a:endCxn id="34" idx="0"/>
            </p:cNvCxnSpPr>
            <p:nvPr/>
          </p:nvCxnSpPr>
          <p:spPr>
            <a:xfrm>
              <a:off x="5892726" y="4389111"/>
              <a:ext cx="273046" cy="528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Revising the  Heapsort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we implement the heap as an array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element removed will be placed at the end of the array, and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heap part of the array decreases by one element</a:t>
            </a:r>
          </a:p>
        </p:txBody>
      </p:sp>
      <p:pic>
        <p:nvPicPr>
          <p:cNvPr id="357379" name="Picture 2" descr="C:\Documents and Settings\Administrator\My Documents\Koffman\PPTs\JPEGS\JWCL233_Koffman JPG files\ch08\w0203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2362200"/>
            <a:ext cx="5575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0" name="Picture 3" descr="C:\Documents and Settings\Administrator\My Documents\Koffman\PPTs\JPEGS\JWCL233_Koffman JPG files\ch08\w0204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523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854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856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856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856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856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856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856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856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2971800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5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Algorithm for In-Place Heapsort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3058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406F8D"/>
                </a:solidFill>
              </a:rPr>
              <a:t>Algorithm for In-Place Heapsort</a:t>
            </a:r>
          </a:p>
          <a:p>
            <a:endParaRPr lang="en-US" sz="1400" b="1" dirty="0">
              <a:solidFill>
                <a:srgbClr val="406F8D"/>
              </a:solidFill>
            </a:endParaRPr>
          </a:p>
          <a:p>
            <a:pPr marL="457200" indent="-457200">
              <a:buAutoNum type="arabicPeriod"/>
            </a:pPr>
            <a:r>
              <a:rPr lang="en-US" sz="2000" b="1" dirty="0" smtClean="0"/>
              <a:t>Build </a:t>
            </a:r>
            <a:r>
              <a:rPr lang="en-US" sz="2000" b="1" dirty="0"/>
              <a:t>a heap by rearranging the elements in an unsorted </a:t>
            </a:r>
            <a:r>
              <a:rPr lang="en-US" sz="2000" b="1" dirty="0" smtClean="0"/>
              <a:t>array</a:t>
            </a:r>
          </a:p>
          <a:p>
            <a:pPr lvl="1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See the lecture on heaps.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b="1" dirty="0">
              <a:solidFill>
                <a:srgbClr val="406F8D"/>
              </a:solidFill>
            </a:endParaRPr>
          </a:p>
          <a:p>
            <a:r>
              <a:rPr lang="en-US" b="1" dirty="0">
                <a:solidFill>
                  <a:srgbClr val="406F8D"/>
                </a:solidFill>
              </a:rPr>
              <a:t>2.    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 dirty="0"/>
              <a:t> the heap is not empty</a:t>
            </a:r>
          </a:p>
          <a:p>
            <a:endParaRPr lang="en-US" sz="1400" b="1" dirty="0">
              <a:solidFill>
                <a:srgbClr val="406F8D"/>
              </a:solidFill>
            </a:endParaRPr>
          </a:p>
          <a:p>
            <a:r>
              <a:rPr lang="en-US" b="1" dirty="0">
                <a:solidFill>
                  <a:srgbClr val="406F8D"/>
                </a:solidFill>
              </a:rPr>
              <a:t>3. </a:t>
            </a:r>
            <a:r>
              <a:rPr lang="en-US" sz="1400" b="1" dirty="0">
                <a:solidFill>
                  <a:srgbClr val="406F8D"/>
                </a:solidFill>
              </a:rPr>
              <a:t>	</a:t>
            </a:r>
            <a:r>
              <a:rPr lang="en-US" sz="2000" b="1" dirty="0"/>
              <a:t>Remove the first item from the heap by swapping it with the 	last item in the heap and restoring the heap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to Build a Heap</a:t>
            </a:r>
          </a:p>
        </p:txBody>
      </p:sp>
      <p:sp>
        <p:nvSpPr>
          <p:cNvPr id="3594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Start with an array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mtClean="0"/>
              <a:t> of length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table.length</a:t>
            </a:r>
          </a:p>
          <a:p>
            <a:r>
              <a:rPr lang="en-US" smtClean="0"/>
              <a:t>Consider the first item to be a heap of one item</a:t>
            </a:r>
          </a:p>
          <a:p>
            <a:r>
              <a:rPr lang="en-US" smtClean="0"/>
              <a:t>Next, consider the general case where the items in array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table</a:t>
            </a:r>
            <a:r>
              <a:rPr lang="en-US" smtClean="0"/>
              <a:t> from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mtClean="0"/>
              <a:t> through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n-1</a:t>
            </a:r>
            <a:r>
              <a:rPr lang="en-US" smtClean="0"/>
              <a:t> form a heap and the items from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 through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table.length – 1 </a:t>
            </a:r>
            <a:r>
              <a:rPr lang="en-US" smtClean="0"/>
              <a:t>are not in the 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Algorithm to Build a Heap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60450" name="Rectangle 4"/>
          <p:cNvSpPr>
            <a:spLocks noChangeArrowheads="1"/>
          </p:cNvSpPr>
          <p:nvPr/>
        </p:nvSpPr>
        <p:spPr bwMode="auto">
          <a:xfrm>
            <a:off x="457200" y="2209800"/>
            <a:ext cx="8001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Refinement of Step 1 for In-Place Heapsort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1.1 </a:t>
            </a:r>
            <a:r>
              <a:rPr lang="en-US" sz="2000" b="1"/>
              <a:t>  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/>
              <a:t> n is less than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table.length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1.2 </a:t>
            </a:r>
            <a:r>
              <a:rPr lang="en-US" sz="2000" b="1"/>
              <a:t>	Increment n by 1. This inserts a new item into the heap</a:t>
            </a:r>
          </a:p>
          <a:p>
            <a:endParaRPr lang="en-US" b="1">
              <a:solidFill>
                <a:schemeClr val="accent2"/>
              </a:solidFill>
            </a:endParaRPr>
          </a:p>
          <a:p>
            <a:r>
              <a:rPr lang="en-US" b="1">
                <a:solidFill>
                  <a:schemeClr val="accent2"/>
                </a:solidFill>
              </a:rPr>
              <a:t>1.3 </a:t>
            </a:r>
            <a:r>
              <a:rPr lang="en-US" sz="2000" b="1"/>
              <a:t>	Restore the heap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Heapsort</a:t>
            </a:r>
          </a:p>
        </p:txBody>
      </p:sp>
      <p:sp>
        <p:nvSpPr>
          <p:cNvPr id="3614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Because a heap is a complete binary tree, it has log </a:t>
            </a:r>
            <a:r>
              <a:rPr lang="en-US" i="1" dirty="0" smtClean="0"/>
              <a:t>n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Building a heap of size </a:t>
            </a:r>
            <a:r>
              <a:rPr lang="en-US" i="1" dirty="0" smtClean="0"/>
              <a:t>n</a:t>
            </a:r>
            <a:r>
              <a:rPr lang="en-US" dirty="0" smtClean="0"/>
              <a:t> requires finding the correct location for an item in a heap with log </a:t>
            </a:r>
            <a:r>
              <a:rPr lang="en-US" i="1" dirty="0" smtClean="0"/>
              <a:t>n</a:t>
            </a:r>
            <a:r>
              <a:rPr lang="en-US" dirty="0" smtClean="0"/>
              <a:t> levels</a:t>
            </a:r>
          </a:p>
          <a:p>
            <a:r>
              <a:rPr lang="en-US" dirty="0" smtClean="0"/>
              <a:t>Each insert (or remove) is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 </a:t>
            </a:r>
            <a:r>
              <a:rPr lang="en-US" i="1" dirty="0" smtClean="0"/>
              <a:t>n</a:t>
            </a:r>
            <a:r>
              <a:rPr lang="en-US" dirty="0" smtClean="0"/>
              <a:t> items, building a heap is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extra storage is needed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Heapsort</a:t>
            </a:r>
          </a:p>
        </p:txBody>
      </p:sp>
      <p:sp>
        <p:nvSpPr>
          <p:cNvPr id="36249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8.7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HeapSort.java</a:t>
            </a:r>
            <a:r>
              <a:rPr lang="en-US" smtClean="0">
                <a:solidFill>
                  <a:srgbClr val="0070C0"/>
                </a:solidFill>
              </a:rPr>
              <a:t>, pages 449 -451)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Quicksort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Developed in 1962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Quicksort selects a specific value called a pivot and rearranges the array into two parts (called </a:t>
            </a:r>
            <a:r>
              <a:rPr lang="en-US" i="1" dirty="0" smtClean="0"/>
              <a:t>partioning</a:t>
            </a:r>
            <a:r>
              <a:rPr lang="en-US" dirty="0" smtClean="0"/>
              <a:t>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the elements in the left subarray are less than or equal to the pivot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the elements in the right subarray are larger than the pivot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pivot is placed between the two subarrays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process is repeated until the array is sorted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</a:t>
            </a:r>
          </a:p>
        </p:txBody>
      </p:sp>
      <p:grpSp>
        <p:nvGrpSpPr>
          <p:cNvPr id="36557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5571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65572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659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659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6659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1447800" y="4191000"/>
            <a:ext cx="2000250" cy="1066800"/>
          </a:xfrm>
          <a:prstGeom prst="borderCallout1">
            <a:avLst>
              <a:gd name="adj1" fmla="val -9419"/>
              <a:gd name="adj2" fmla="val 44484"/>
              <a:gd name="adj3" fmla="val -84683"/>
              <a:gd name="adj4" fmla="val 59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Arbitrarily select the first element as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761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762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6762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Swap the pivot with the element 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957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09584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09585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09586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0958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0958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0958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0959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490913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5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864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864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6864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Partition the elements so that all values less than or equal to the pivot are to the left, and all values greater than the pivot are to the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6966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6966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6966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433763" y="4208463"/>
            <a:ext cx="2586037" cy="1582737"/>
          </a:xfrm>
          <a:prstGeom prst="borderCallout1">
            <a:avLst>
              <a:gd name="adj1" fmla="val -9419"/>
              <a:gd name="adj2" fmla="val 44484"/>
              <a:gd name="adj3" fmla="val -52147"/>
              <a:gd name="adj4" fmla="val 45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Partition the elements so that all values less than or equal to the pivot are to the left, and all values greater than the pivot are to the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Quicksort  Example</a:t>
            </a:r>
            <a:r>
              <a:rPr lang="en-US" smtClean="0"/>
              <a:t>(cont.)</a:t>
            </a:r>
          </a:p>
        </p:txBody>
      </p:sp>
      <p:grpSp>
        <p:nvGrpSpPr>
          <p:cNvPr id="37069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069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069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889375" y="1665288"/>
            <a:ext cx="2263775" cy="544512"/>
          </a:xfrm>
          <a:prstGeom prst="borderCallout1">
            <a:avLst>
              <a:gd name="adj1" fmla="val 113610"/>
              <a:gd name="adj2" fmla="val 45622"/>
              <a:gd name="adj3" fmla="val 186813"/>
              <a:gd name="adj4" fmla="val 32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44 is now in its correct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171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1717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1718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4" name="Line Callout 1 3"/>
          <p:cNvSpPr/>
          <p:nvPr/>
        </p:nvSpPr>
        <p:spPr>
          <a:xfrm>
            <a:off x="3444875" y="4259263"/>
            <a:ext cx="2263775" cy="914400"/>
          </a:xfrm>
          <a:prstGeom prst="borderCallout1">
            <a:avLst>
              <a:gd name="adj1" fmla="val -13360"/>
              <a:gd name="adj2" fmla="val 45623"/>
              <a:gd name="adj3" fmla="val -96752"/>
              <a:gd name="adj4" fmla="val 4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Now apply quicksort recursively to the two subarrays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3352800"/>
            <a:ext cx="74295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273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274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274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376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376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376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478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478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478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581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581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581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683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683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683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785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7862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7863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825750" y="4343400"/>
            <a:ext cx="2263775" cy="1066800"/>
          </a:xfrm>
          <a:prstGeom prst="borderCallout1">
            <a:avLst>
              <a:gd name="adj1" fmla="val -13360"/>
              <a:gd name="adj2" fmla="val 45623"/>
              <a:gd name="adj3" fmla="val -95344"/>
              <a:gd name="adj4" fmla="val 19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and right subarrays have single values; they are sorted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7638" y="3436938"/>
            <a:ext cx="161925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059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060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060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061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061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061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061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061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3188" y="3490913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888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888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888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4300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33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825750" y="4343400"/>
            <a:ext cx="2263775" cy="1066800"/>
          </a:xfrm>
          <a:prstGeom prst="borderCallout1">
            <a:avLst>
              <a:gd name="adj1" fmla="val -13360"/>
              <a:gd name="adj2" fmla="val 45623"/>
              <a:gd name="adj3" fmla="val -95344"/>
              <a:gd name="adj4" fmla="val 19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and right subarrays have single values; they are sorted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7638" y="3436938"/>
            <a:ext cx="161925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7990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7990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7990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64</a:t>
            </a:r>
          </a:p>
        </p:txBody>
      </p:sp>
      <p:grpSp>
        <p:nvGrpSpPr>
          <p:cNvPr id="380931" name="Group 15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0932" name="Group 16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0933" name="Group 17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1954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1956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1957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2978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2980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2981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4002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4004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4005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924550" y="1524000"/>
            <a:ext cx="2062163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Pivot value =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5026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5028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502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  <p:sp>
        <p:nvSpPr>
          <p:cNvPr id="16" name="Line Callout 1 15"/>
          <p:cNvSpPr/>
          <p:nvPr/>
        </p:nvSpPr>
        <p:spPr>
          <a:xfrm>
            <a:off x="5021263" y="4268788"/>
            <a:ext cx="1935162" cy="1066800"/>
          </a:xfrm>
          <a:prstGeom prst="borderCallout1">
            <a:avLst>
              <a:gd name="adj1" fmla="val -13360"/>
              <a:gd name="adj2" fmla="val 45623"/>
              <a:gd name="adj3" fmla="val -90515"/>
              <a:gd name="adj4" fmla="val 45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Left subarray has single value; it is 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Quicksort </a:t>
            </a:r>
            <a:r>
              <a:rPr lang="en-US" smtClean="0"/>
              <a:t>(cont.)</a:t>
            </a:r>
          </a:p>
        </p:txBody>
      </p:sp>
      <p:grpSp>
        <p:nvGrpSpPr>
          <p:cNvPr id="386050" name="Group 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86051" name="Group 3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386052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for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mtClean="0"/>
              <a:t>We describe how to do the partitioning later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The indexes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700" smtClean="0"/>
              <a:t> and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last</a:t>
            </a:r>
            <a:r>
              <a:rPr lang="en-US" sz="2700" smtClean="0"/>
              <a:t> are the end points of the array being sorted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The index of the pivot after partitioning is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pivIndex</a:t>
            </a: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  <p:sp>
        <p:nvSpPr>
          <p:cNvPr id="387075" name="Rectangle 5"/>
          <p:cNvSpPr>
            <a:spLocks noChangeArrowheads="1"/>
          </p:cNvSpPr>
          <p:nvPr/>
        </p:nvSpPr>
        <p:spPr bwMode="auto">
          <a:xfrm>
            <a:off x="228600" y="3810000"/>
            <a:ext cx="8763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Algorithm for Quicksort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1.    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if first &lt; last </a:t>
            </a:r>
            <a:r>
              <a:rPr lang="en-US" b="1"/>
              <a:t>then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2. </a:t>
            </a:r>
            <a:r>
              <a:rPr lang="en-US" b="1"/>
              <a:t>	Partition the elements in the subarray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first . . . last </a:t>
            </a:r>
            <a:r>
              <a:rPr lang="en-US" b="1"/>
              <a:t>so that the pivot 	value is in its correct place (subscript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pivIndex</a:t>
            </a:r>
            <a:r>
              <a:rPr lang="en-US" b="1"/>
              <a:t>)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3. </a:t>
            </a:r>
            <a:r>
              <a:rPr lang="en-US" b="1"/>
              <a:t>	Recursively apply quicksort to the subarray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first . . . pivIndex - 1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en-US" sz="1400" b="1">
                <a:solidFill>
                  <a:schemeClr val="accent2"/>
                </a:solidFill>
              </a:rPr>
              <a:t>4. </a:t>
            </a:r>
            <a:r>
              <a:rPr lang="en-US" b="1"/>
              <a:t>	Recursively apply quicksort to the subarray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pivIndex + 1 . . . 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pivot value is a random value selected from the current subarray,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then statistically half of the items in the subarray will be less than the pivot and half will be greater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both subarrays have the same number of elements (best case), there will be log </a:t>
            </a:r>
            <a:r>
              <a:rPr lang="en-US" i="1" dirty="0" smtClean="0"/>
              <a:t>n</a:t>
            </a:r>
            <a:r>
              <a:rPr lang="en-US" dirty="0" smtClean="0"/>
              <a:t> levels of recursion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At each recursion level, the partitioning process involves moving every element to its correct position—</a:t>
            </a:r>
            <a:r>
              <a:rPr lang="en-US" i="1" dirty="0" smtClean="0"/>
              <a:t>n</a:t>
            </a:r>
            <a:r>
              <a:rPr lang="en-US" dirty="0" smtClean="0"/>
              <a:t> moves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Quicksort is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), just like merge sort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161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1631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1632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1633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163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163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163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163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6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Quicksort </a:t>
            </a:r>
            <a:r>
              <a:rPr lang="en-US" smtClean="0"/>
              <a:t>(cont.)</a:t>
            </a:r>
          </a:p>
        </p:txBody>
      </p:sp>
      <p:sp>
        <p:nvSpPr>
          <p:cNvPr id="3891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The array split may not be the best case, i.e. 50-50</a:t>
            </a:r>
          </a:p>
          <a:p>
            <a:r>
              <a:rPr lang="en-US" dirty="0" smtClean="0"/>
              <a:t>An exact analysis is difficult (and beyond the scope of this class), but, the running time will </a:t>
            </a:r>
            <a:r>
              <a:rPr lang="en-US" smtClean="0"/>
              <a:t>be bounded </a:t>
            </a:r>
            <a:r>
              <a:rPr lang="en-US" dirty="0" smtClean="0"/>
              <a:t>by a constant x 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Quicksort </a:t>
            </a:r>
            <a:r>
              <a:rPr lang="en-US" smtClean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 quicksort will give very poor behavior if, each time the array is partitioned, a subarray is empty.  </a:t>
            </a:r>
          </a:p>
          <a:p>
            <a:pPr>
              <a:lnSpc>
                <a:spcPct val="90000"/>
              </a:lnSpc>
            </a:pPr>
            <a:r>
              <a:rPr lang="en-US" smtClean="0"/>
              <a:t>In that case, the sort will be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r>
              <a:rPr lang="en-US" smtClean="0"/>
              <a:t>Under these circumstances, the overhead of recursive calls and the extra run-time stack storage required by these calls makes this version of quicksort a poor performer relative to the quadratic sorts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We’ll discuss a solution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Quicksort</a:t>
            </a:r>
          </a:p>
        </p:txBody>
      </p:sp>
      <p:sp>
        <p:nvSpPr>
          <p:cNvPr id="3911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8.8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QuickSort.java</a:t>
            </a:r>
            <a:r>
              <a:rPr lang="en-US" smtClean="0">
                <a:solidFill>
                  <a:srgbClr val="0070C0"/>
                </a:solidFill>
              </a:rPr>
              <a:t>, pages 453 - 454)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for Partitioning</a:t>
            </a:r>
          </a:p>
        </p:txBody>
      </p:sp>
      <p:grpSp>
        <p:nvGrpSpPr>
          <p:cNvPr id="392194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2196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2197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If the array is randomly ordered, it does not matter which element is the pivot.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r>
              <a:rPr lang="en-US" sz="1800" dirty="0"/>
              <a:t>For simplicity we pick the element with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first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grpSp>
        <p:nvGrpSpPr>
          <p:cNvPr id="393218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3220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3221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If the array is randomly ordered, it does not matter which element is the pivot.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r>
              <a:rPr lang="en-US" sz="1800" dirty="0"/>
              <a:t>For simplicity we pick the element with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first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grpSp>
        <p:nvGrpSpPr>
          <p:cNvPr id="394242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4244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4245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>
                <a:solidFill>
                  <a:srgbClr val="FFFFFF"/>
                </a:solidFill>
                <a:cs typeface="Arial" charset="0"/>
              </a:rPr>
              <a:t>For visualization purposes, items less than or equal to the pivot will be colored blue; items greater than the pivot will be colored light purple</a:t>
            </a:r>
            <a:endParaRPr lang="en-US" sz="180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grpSp>
        <p:nvGrpSpPr>
          <p:cNvPr id="395266" name="Group 4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5268" name="Group 5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5269" name="Group 6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800">
                <a:solidFill>
                  <a:srgbClr val="FFFFFF"/>
                </a:solidFill>
                <a:cs typeface="Arial" charset="0"/>
              </a:rPr>
              <a:t>For visualization purposes, items less than or equal to the pivot will be colored blue; items greater than the pivot will be colored light purple</a:t>
            </a:r>
            <a:endParaRPr lang="en-US" sz="180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Search for the first value at the left end of the array that is greater than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96291" name="Group 16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6292" name="Group 17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6293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Search for the first value at the left end of the array that is greater than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7316" name="TextBox 2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397317" name="Group 1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7318" name="Group 1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731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Then search for the first value at the right end of the array that is less than or equal to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8340" name="TextBox 17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398341" name="Group 18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8342" name="Group 1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8343" name="Group 20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264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265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265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265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265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266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266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266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0013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2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Then search for the first value at the right end of the array that is less than or equal to the pivot value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674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65" name="TextBox 18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399366" name="TextBox 19"/>
          <p:cNvSpPr txBox="1">
            <a:spLocks noChangeArrowheads="1"/>
          </p:cNvSpPr>
          <p:nvPr/>
        </p:nvSpPr>
        <p:spPr bwMode="auto">
          <a:xfrm>
            <a:off x="6003925" y="2027238"/>
            <a:ext cx="755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39936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39936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39936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24200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these values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674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0389" name="TextBox 18"/>
          <p:cNvSpPr txBox="1">
            <a:spLocks noChangeArrowheads="1"/>
          </p:cNvSpPr>
          <p:nvPr/>
        </p:nvSpPr>
        <p:spPr bwMode="auto">
          <a:xfrm>
            <a:off x="2860675" y="2027238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0390" name="TextBox 19"/>
          <p:cNvSpPr txBox="1">
            <a:spLocks noChangeArrowheads="1"/>
          </p:cNvSpPr>
          <p:nvPr/>
        </p:nvSpPr>
        <p:spPr bwMode="auto">
          <a:xfrm>
            <a:off x="6003925" y="2027238"/>
            <a:ext cx="755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0391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0392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0393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these values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1411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1412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1413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Repeat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2435" name="Group 18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2436" name="Group 1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2437" name="Group 20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value at left end greater than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3460" name="TextBox 18"/>
          <p:cNvSpPr txBox="1">
            <a:spLocks noChangeArrowheads="1"/>
          </p:cNvSpPr>
          <p:nvPr/>
        </p:nvSpPr>
        <p:spPr bwMode="auto">
          <a:xfrm>
            <a:off x="4200525" y="204152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03461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3462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3463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value at right end less than or equal to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4485" name="TextBox 18"/>
          <p:cNvSpPr txBox="1">
            <a:spLocks noChangeArrowheads="1"/>
          </p:cNvSpPr>
          <p:nvPr/>
        </p:nvSpPr>
        <p:spPr bwMode="auto">
          <a:xfrm>
            <a:off x="4200525" y="2041525"/>
            <a:ext cx="754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4486" name="TextBox 19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4487" name="Group 20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4488" name="Group 21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04489" name="Group 22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5507" name="Group 22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5508" name="Group 23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5509" name="Group 24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Repeat</a:t>
            </a:r>
          </a:p>
        </p:txBody>
      </p:sp>
      <p:grpSp>
        <p:nvGrpSpPr>
          <p:cNvPr id="406531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6532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6533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element at left end greater than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7556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grpSp>
        <p:nvGrpSpPr>
          <p:cNvPr id="407557" name="Group 1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7558" name="Group 1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7559" name="Group 1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Find first element at right end less than or equal to pivot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8581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8582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8583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8584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8585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366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368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368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368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368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368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368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368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cxnSp>
        <p:nvCxnSpPr>
          <p:cNvPr id="5" name="Elbow Connector 4"/>
          <p:cNvCxnSpPr/>
          <p:nvPr/>
        </p:nvCxnSpPr>
        <p:spPr>
          <a:xfrm>
            <a:off x="2640013" y="3013075"/>
            <a:ext cx="1587" cy="457200"/>
          </a:xfrm>
          <a:prstGeom prst="bentConnector3">
            <a:avLst>
              <a:gd name="adj1" fmla="val 27371662"/>
            </a:avLst>
          </a:prstGeom>
          <a:ln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Since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800" dirty="0"/>
              <a:t> has "passed"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800" dirty="0"/>
              <a:t>, do not exchange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05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09606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09607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09608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09609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2" name="Down Arrow 1"/>
          <p:cNvSpPr/>
          <p:nvPr/>
        </p:nvSpPr>
        <p:spPr>
          <a:xfrm>
            <a:off x="4910138" y="2379663"/>
            <a:ext cx="228600" cy="381000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 pivot value with the value at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629" name="TextBox 20"/>
          <p:cNvSpPr txBox="1">
            <a:spLocks noChangeArrowheads="1"/>
          </p:cNvSpPr>
          <p:nvPr/>
        </p:nvSpPr>
        <p:spPr bwMode="auto">
          <a:xfrm>
            <a:off x="4646613" y="204152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up</a:t>
            </a:r>
          </a:p>
        </p:txBody>
      </p:sp>
      <p:sp>
        <p:nvSpPr>
          <p:cNvPr id="410630" name="TextBox 21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0631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0632" name="Group 2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</p:grpSp>
        <p:grpSp>
          <p:nvGrpSpPr>
            <p:cNvPr id="410633" name="Group 23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the pivot value with the value at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1652" name="TextBox 22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1653" name="Group 23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1654" name="Group 24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11655" name="Group 25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Partitioning </a:t>
            </a:r>
            <a:r>
              <a:rPr lang="en-US" smtClean="0"/>
              <a:t>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6325" y="4038600"/>
            <a:ext cx="3500438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The pivot value is in the correct position; return the value of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800" dirty="0"/>
              <a:t> and assign it to the pivot index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pivIndex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2676" name="TextBox 18"/>
          <p:cNvSpPr txBox="1">
            <a:spLocks noChangeArrowheads="1"/>
          </p:cNvSpPr>
          <p:nvPr/>
        </p:nvSpPr>
        <p:spPr bwMode="auto">
          <a:xfrm>
            <a:off x="4200525" y="2035175"/>
            <a:ext cx="7540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down</a:t>
            </a:r>
          </a:p>
        </p:txBody>
      </p:sp>
      <p:grpSp>
        <p:nvGrpSpPr>
          <p:cNvPr id="412677" name="Group 19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2678" name="Group 20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12679" name="Group 21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Algorithm for Partitioning</a:t>
            </a:r>
          </a:p>
        </p:txBody>
      </p:sp>
      <p:pic>
        <p:nvPicPr>
          <p:cNvPr id="4136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828800"/>
            <a:ext cx="6372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Code for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partition </a:t>
            </a:r>
            <a:r>
              <a:rPr lang="en-US" sz="3600" b="1" dirty="0" smtClean="0"/>
              <a:t>when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Pivot </a:t>
            </a:r>
            <a:r>
              <a:rPr lang="en-US" sz="3600" b="1" dirty="0" smtClean="0"/>
              <a:t>is the largest or smallest value</a:t>
            </a:r>
          </a:p>
        </p:txBody>
      </p:sp>
      <p:pic>
        <p:nvPicPr>
          <p:cNvPr id="414722" name="Picture 2" descr="C:\Documents and Settings\Administrator\My Documents\Koffman\PPTs\JPEGS\JWCL233_Koffman JPG files\ch08\w0216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3886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23" name="Picture 3" descr="C:\Documents and Settings\Administrator\My Documents\Koffman\PPTs\JPEGS\JWCL233_Koffman JPG files\ch08\w0217-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55963"/>
            <a:ext cx="38862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b="1" smtClean="0"/>
              <a:t> </a:t>
            </a:r>
            <a:r>
              <a:rPr lang="en-US" smtClean="0"/>
              <a:t>(cont.)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5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8.9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QuickSort1</a:t>
            </a:r>
            <a:r>
              <a:rPr lang="en-US" smtClean="0">
                <a:solidFill>
                  <a:srgbClr val="0070C0"/>
                </a:solidFill>
              </a:rPr>
              <a:t>, page 457)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Revised Partition Algorithm</a:t>
            </a:r>
          </a:p>
        </p:txBody>
      </p:sp>
      <p:sp>
        <p:nvSpPr>
          <p:cNvPr id="416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Quicksort is 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when each split yields one empty </a:t>
            </a:r>
            <a:r>
              <a:rPr lang="en-US" dirty="0" err="1" smtClean="0"/>
              <a:t>subarray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the case when the array is presorted</a:t>
            </a:r>
          </a:p>
          <a:p>
            <a:r>
              <a:rPr lang="en-US" dirty="0" smtClean="0"/>
              <a:t>A better solution is to pick the pivot value in a way that is less likely to lead to a bad split</a:t>
            </a:r>
          </a:p>
          <a:p>
            <a:pPr lvl="1"/>
            <a:r>
              <a:rPr lang="en-US" dirty="0" smtClean="0"/>
              <a:t>Use three references: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first, middle, last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Select the median of these items as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Revised Partitioning</a:t>
            </a:r>
          </a:p>
        </p:txBody>
      </p:sp>
      <p:grpSp>
        <p:nvGrpSpPr>
          <p:cNvPr id="417794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7795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7796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18818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8825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8826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0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2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8824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4691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4703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4704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4705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470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470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470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470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1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19842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19850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  <p:grpSp>
          <p:nvGrpSpPr>
            <p:cNvPr id="419851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Sort these values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5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7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49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0866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0874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20875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Sort these values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0869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0871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0873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1890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1898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</p:grpSp>
        <p:grpSp>
          <p:nvGrpSpPr>
            <p:cNvPr id="421899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middle with first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1893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1895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1897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2914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2922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  <p:grpSp>
          <p:nvGrpSpPr>
            <p:cNvPr id="422923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4324350" y="4038600"/>
            <a:ext cx="1828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Exchange middle with first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462463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2917" name="TextBox 21"/>
          <p:cNvSpPr txBox="1">
            <a:spLocks noChangeArrowheads="1"/>
          </p:cNvSpPr>
          <p:nvPr/>
        </p:nvSpPr>
        <p:spPr bwMode="auto">
          <a:xfrm>
            <a:off x="4044950" y="202088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middle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647950" y="2379663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2919" name="TextBox 23"/>
          <p:cNvSpPr txBox="1">
            <a:spLocks noChangeArrowheads="1"/>
          </p:cNvSpPr>
          <p:nvPr/>
        </p:nvSpPr>
        <p:spPr bwMode="auto">
          <a:xfrm>
            <a:off x="2352675" y="2035175"/>
            <a:ext cx="81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first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267450" y="2363788"/>
            <a:ext cx="228600" cy="381000"/>
          </a:xfrm>
          <a:prstGeom prst="down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2921" name="TextBox 25"/>
          <p:cNvSpPr txBox="1">
            <a:spLocks noChangeArrowheads="1"/>
          </p:cNvSpPr>
          <p:nvPr/>
        </p:nvSpPr>
        <p:spPr bwMode="auto">
          <a:xfrm>
            <a:off x="6003925" y="2019300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Revised Partitioning </a:t>
            </a:r>
            <a:r>
              <a:rPr lang="en-US" dirty="0" smtClean="0"/>
              <a:t>(cont.)</a:t>
            </a:r>
          </a:p>
        </p:txBody>
      </p:sp>
      <p:grpSp>
        <p:nvGrpSpPr>
          <p:cNvPr id="423938" name="Group 7"/>
          <p:cNvGrpSpPr>
            <a:grpSpLocks/>
          </p:cNvGrpSpPr>
          <p:nvPr/>
        </p:nvGrpSpPr>
        <p:grpSpPr bwMode="auto">
          <a:xfrm>
            <a:off x="2533650" y="2760663"/>
            <a:ext cx="4076700" cy="457200"/>
            <a:chOff x="940761" y="3218432"/>
            <a:chExt cx="4076700" cy="457200"/>
          </a:xfrm>
        </p:grpSpPr>
        <p:grpSp>
          <p:nvGrpSpPr>
            <p:cNvPr id="423940" name="Group 8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44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33</a:t>
                </a:r>
              </a:p>
            </p:txBody>
          </p:sp>
        </p:grpSp>
        <p:grpSp>
          <p:nvGrpSpPr>
            <p:cNvPr id="423941" name="Group 9"/>
            <p:cNvGrpSpPr>
              <a:grpSpLocks/>
            </p:cNvGrpSpPr>
            <p:nvPr/>
          </p:nvGrpSpPr>
          <p:grpSpPr bwMode="auto">
            <a:xfrm>
              <a:off x="3202613" y="3218432"/>
              <a:ext cx="1814848" cy="457200"/>
              <a:chOff x="1524000" y="3505200"/>
              <a:chExt cx="1814848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64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16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55</a:t>
                </a: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890963" y="4038600"/>
            <a:ext cx="2262187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Run the partition algorithm using the first element as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Algorithm for Revised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4000" b="1" dirty="0" smtClean="0"/>
              <a:t> </a:t>
            </a:r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424962" name="Rectangle 4"/>
          <p:cNvSpPr>
            <a:spLocks noChangeArrowheads="1"/>
          </p:cNvSpPr>
          <p:nvPr/>
        </p:nvSpPr>
        <p:spPr bwMode="auto">
          <a:xfrm>
            <a:off x="152400" y="1600200"/>
            <a:ext cx="8763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Algorithm for Revised partition Method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1.     </a:t>
            </a:r>
            <a:r>
              <a:rPr lang="en-US" sz="1200" b="1"/>
              <a:t>Sort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table[first], table[middle],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table[last]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2.     </a:t>
            </a:r>
            <a:r>
              <a:rPr lang="en-US" sz="1200" b="1"/>
              <a:t>Move the median value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1200" b="1"/>
              <a:t>(the pivot value) by exchanging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table[middle].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3.     </a:t>
            </a:r>
            <a:r>
              <a:rPr lang="en-US" sz="1200" b="1"/>
              <a:t>Initialize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1200" b="1"/>
              <a:t> 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last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4.    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5. 	</a:t>
            </a:r>
            <a:r>
              <a:rPr lang="en-US" sz="1200" b="1"/>
              <a:t>Increment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until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selects the first element greater than the pivot value or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up</a:t>
            </a:r>
            <a:r>
              <a:rPr lang="en-US" sz="1200" b="1"/>
              <a:t> has reached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last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6. 	</a:t>
            </a:r>
            <a:r>
              <a:rPr lang="en-US" sz="1200" b="1"/>
              <a:t>Decrement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until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selects the first element less than or equal to the pivot value or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has 	reached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first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7. 	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if up &lt; down </a:t>
            </a:r>
            <a:r>
              <a:rPr lang="en-US" sz="1200" b="1"/>
              <a:t>then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8.     	          </a:t>
            </a:r>
            <a:r>
              <a:rPr lang="en-US" sz="1200" b="1"/>
              <a:t>Exchange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table[up]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table[down]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9.    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while up </a:t>
            </a:r>
            <a:r>
              <a:rPr lang="en-US" sz="1200" b="1"/>
              <a:t>is to the left of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endParaRPr lang="en-US" sz="1200" b="1"/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10.   </a:t>
            </a:r>
            <a:r>
              <a:rPr lang="en-US" sz="1200" b="1"/>
              <a:t>Exchange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table[first] </a:t>
            </a:r>
            <a:r>
              <a:rPr lang="en-US" sz="1200" b="1"/>
              <a:t>and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table[down]</a:t>
            </a:r>
          </a:p>
          <a:p>
            <a:endParaRPr lang="en-US" sz="1200" b="1">
              <a:solidFill>
                <a:schemeClr val="accent2"/>
              </a:solidFill>
            </a:endParaRPr>
          </a:p>
          <a:p>
            <a:r>
              <a:rPr lang="en-US" sz="1200" b="1">
                <a:solidFill>
                  <a:schemeClr val="accent2"/>
                </a:solidFill>
              </a:rPr>
              <a:t>11.   </a:t>
            </a:r>
            <a:r>
              <a:rPr lang="en-US" sz="1200" b="1"/>
              <a:t>Return the value of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down</a:t>
            </a:r>
            <a:r>
              <a:rPr lang="en-US" sz="1200" b="1"/>
              <a:t> to </a:t>
            </a:r>
            <a:r>
              <a:rPr lang="en-US" sz="1200" b="1">
                <a:latin typeface="Courier New" pitchFamily="49" charset="0"/>
                <a:cs typeface="Courier New" pitchFamily="49" charset="0"/>
              </a:rPr>
              <a:t>pivIndex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Code for Revised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partition</a:t>
            </a:r>
            <a:r>
              <a:rPr lang="en-US" sz="4000" b="1" dirty="0" smtClean="0"/>
              <a:t> </a:t>
            </a:r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425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8.10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QuickSort2</a:t>
            </a:r>
            <a:r>
              <a:rPr lang="en-US" smtClean="0">
                <a:solidFill>
                  <a:srgbClr val="0070C0"/>
                </a:solidFill>
              </a:rPr>
              <a:t>, page 459)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Comparison of Sort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Sort Review</a:t>
            </a:r>
          </a:p>
        </p:txBody>
      </p:sp>
      <p:pic>
        <p:nvPicPr>
          <p:cNvPr id="441346" name="Picture 2" descr="C:\Documents and Settings\Administrator\My Documents\Koffman\PPTs\Koffman_Digital Request 150 DPI JPEG\Ch08\Table 8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3517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31875" y="5386754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www.youtube.com/watch?v=kPRA0W1kECg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www.toptal.com/developers/sorting-algorithms</a:t>
            </a:r>
            <a:endParaRPr lang="en-US" sz="2400" dirty="0"/>
          </a:p>
          <a:p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4114800"/>
            <a:ext cx="7204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5448" cy="5257800"/>
          </a:xfrm>
        </p:spPr>
        <p:txBody>
          <a:bodyPr/>
          <a:lstStyle/>
          <a:p>
            <a:r>
              <a:rPr lang="en-US" dirty="0"/>
              <a:t>In what situations bubble sort, selection sort, insertion sort, merge sort, quick sort and heap sort will have best time complexity. Provide example for each sort and </a:t>
            </a:r>
            <a:r>
              <a:rPr lang="en-US" dirty="0" smtClean="0"/>
              <a:t>explain?</a:t>
            </a:r>
          </a:p>
          <a:p>
            <a:r>
              <a:rPr lang="en-US" dirty="0"/>
              <a:t>Why might quick sort might be better than merge </a:t>
            </a:r>
            <a:r>
              <a:rPr lang="en-US" dirty="0" smtClean="0"/>
              <a:t>sort?</a:t>
            </a:r>
            <a:endParaRPr lang="en-US" dirty="0"/>
          </a:p>
          <a:p>
            <a:r>
              <a:rPr lang="en-US" dirty="0" smtClean="0"/>
              <a:t>Merge </a:t>
            </a:r>
            <a:r>
              <a:rPr lang="en-US" dirty="0"/>
              <a:t>the given 2 input sorted arrays of numbers </a:t>
            </a:r>
            <a:r>
              <a:rPr lang="en-US" dirty="0" smtClean="0"/>
              <a:t>into one. The merged array stays sorted.</a:t>
            </a:r>
          </a:p>
          <a:p>
            <a:r>
              <a:rPr lang="en-US" dirty="0"/>
              <a:t>What is the most efficient way to sort a million integers?</a:t>
            </a:r>
          </a:p>
          <a:p>
            <a:pPr lvl="1"/>
            <a:r>
              <a:rPr lang="en-US" dirty="0"/>
              <a:t>What about sorting a trillion integers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289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4476097"/>
            <a:ext cx="7239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306763"/>
            <a:ext cx="643871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571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5728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5729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5730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573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573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573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573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length of the array, after the completion of </a:t>
            </a:r>
            <a:r>
              <a:rPr lang="en-US" i="1" dirty="0"/>
              <a:t>n</a:t>
            </a:r>
            <a:r>
              <a:rPr lang="en-US" dirty="0"/>
              <a:t> – 1 passes (4, in this example) the array is sorted</a:t>
            </a:r>
          </a:p>
        </p:txBody>
      </p:sp>
    </p:spTree>
    <p:extLst>
      <p:ext uri="{BB962C8B-B14F-4D97-AF65-F5344CB8AC3E}">
        <p14:creationId xmlns:p14="http://schemas.microsoft.com/office/powerpoint/2010/main" val="10783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Interview </a:t>
            </a:r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sz="3600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851648" cy="5105400"/>
          </a:xfrm>
        </p:spPr>
        <p:txBody>
          <a:bodyPr/>
          <a:lstStyle/>
          <a:p>
            <a:r>
              <a:rPr lang="en-US" sz="2800" dirty="0"/>
              <a:t>You are given an array which contains either 1 or </a:t>
            </a:r>
            <a:r>
              <a:rPr lang="en-US" sz="2800" dirty="0" smtClean="0"/>
              <a:t>0, </a:t>
            </a:r>
            <a:r>
              <a:rPr lang="en-US" sz="2800" dirty="0"/>
              <a:t>and they are in sorted order </a:t>
            </a:r>
            <a:endParaRPr lang="en-US" sz="2800" dirty="0" smtClean="0"/>
          </a:p>
          <a:p>
            <a:pPr lvl="1"/>
            <a:r>
              <a:rPr lang="en-US" sz="2400" dirty="0" smtClean="0"/>
              <a:t>Ex</a:t>
            </a:r>
            <a:r>
              <a:rPr lang="en-US" sz="2400" dirty="0"/>
              <a:t>. a [] = { 1,1,1,1,0,0,0}</a:t>
            </a:r>
          </a:p>
          <a:p>
            <a:pPr marL="0" indent="0">
              <a:buNone/>
            </a:pPr>
            <a:r>
              <a:rPr lang="en-US" sz="2800" dirty="0"/>
              <a:t>How will you count no of 1`s and 0's 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Describe an efficient algorithm that finds the element of a set that would be at position k if the elements were sorted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Given </a:t>
            </a:r>
            <a:r>
              <a:rPr lang="en-US" sz="2800" dirty="0"/>
              <a:t>an array of n numbers in which all the members are less than or equal to k (k&lt;n). </a:t>
            </a:r>
            <a:r>
              <a:rPr lang="en-US" sz="2800" dirty="0" smtClean="0"/>
              <a:t>Device </a:t>
            </a:r>
            <a:r>
              <a:rPr lang="en-US" sz="2800" dirty="0"/>
              <a:t>an algorithm of order O(k) to find the first repeating element.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290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388619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" y="5562600"/>
            <a:ext cx="838085" cy="8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Interview </a:t>
            </a:r>
            <a:r>
              <a:rPr lang="en-US" dirty="0" smtClean="0"/>
              <a:t>Questions –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2500" y="1600200"/>
            <a:ext cx="7813548" cy="4495800"/>
          </a:xfrm>
        </p:spPr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two Lists of </a:t>
            </a:r>
            <a:r>
              <a:rPr lang="en-US" dirty="0" smtClean="0"/>
              <a:t>integers</a:t>
            </a:r>
            <a:r>
              <a:rPr lang="en-US" dirty="0"/>
              <a:t>, one sorted </a:t>
            </a:r>
            <a:r>
              <a:rPr lang="en-US" dirty="0" smtClean="0"/>
              <a:t>in ascending order and the </a:t>
            </a:r>
            <a:r>
              <a:rPr lang="en-US" dirty="0"/>
              <a:t>other sorted </a:t>
            </a:r>
            <a:r>
              <a:rPr lang="en-US" dirty="0" smtClean="0"/>
              <a:t>in descending order, write </a:t>
            </a:r>
            <a:r>
              <a:rPr lang="en-US" dirty="0"/>
              <a:t>an algorithm </a:t>
            </a:r>
            <a:r>
              <a:rPr lang="en-US" dirty="0" smtClean="0"/>
              <a:t>(in Java), </a:t>
            </a:r>
            <a:r>
              <a:rPr lang="en-US" dirty="0"/>
              <a:t>which </a:t>
            </a:r>
            <a:r>
              <a:rPr lang="en-US" dirty="0" smtClean="0"/>
              <a:t>returns </a:t>
            </a:r>
            <a:r>
              <a:rPr lang="en-US" dirty="0"/>
              <a:t>a combined List that is sorted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Given two sorted integer arrays, write an algorithm to get back the intersection.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if one array is really larger than the other array?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291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Introduction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b="1" dirty="0" smtClean="0"/>
              <a:t>Sorting entails arranging data </a:t>
            </a:r>
            <a:r>
              <a:rPr lang="en-US" b="1" dirty="0" smtClean="0">
                <a:solidFill>
                  <a:srgbClr val="C00000"/>
                </a:solidFill>
              </a:rPr>
              <a:t>in order</a:t>
            </a:r>
          </a:p>
          <a:p>
            <a:r>
              <a:rPr lang="en-US" dirty="0" smtClean="0"/>
              <a:t>Familiarity with sorting algorithms is an important programming skill</a:t>
            </a:r>
          </a:p>
          <a:p>
            <a:r>
              <a:rPr lang="en-US" dirty="0" smtClean="0"/>
              <a:t>The study of sorting algorithms provides insight into</a:t>
            </a:r>
          </a:p>
          <a:p>
            <a:pPr lvl="1"/>
            <a:r>
              <a:rPr lang="en-US" dirty="0" smtClean="0"/>
              <a:t>problem solving techniques such as </a:t>
            </a:r>
            <a:r>
              <a:rPr lang="en-US" i="1" dirty="0" smtClean="0"/>
              <a:t>divide and conquer</a:t>
            </a:r>
          </a:p>
          <a:p>
            <a:pPr lvl="1"/>
            <a:r>
              <a:rPr lang="en-US" dirty="0" smtClean="0"/>
              <a:t>the analysis and comparison of algorithms which perform the same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6739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6752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6753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6754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675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675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675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675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Sometimes an array will be sorted before 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 – 1 passes.  This can be detected if there are no exchanges made during a pass through the array</a:t>
            </a:r>
          </a:p>
        </p:txBody>
      </p:sp>
    </p:spTree>
    <p:extLst>
      <p:ext uri="{BB962C8B-B14F-4D97-AF65-F5344CB8AC3E}">
        <p14:creationId xmlns:p14="http://schemas.microsoft.com/office/powerpoint/2010/main" val="3839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7763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777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777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777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777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778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778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778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algorithm can be modified to detect exchanges (next)</a:t>
            </a:r>
          </a:p>
        </p:txBody>
      </p:sp>
    </p:spTree>
    <p:extLst>
      <p:ext uri="{BB962C8B-B14F-4D97-AF65-F5344CB8AC3E}">
        <p14:creationId xmlns:p14="http://schemas.microsoft.com/office/powerpoint/2010/main" val="36381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Initialize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exchanges </a:t>
            </a:r>
            <a:r>
              <a:rPr lang="en-US" dirty="0">
                <a:latin typeface="+mn-lt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exchanges</a:t>
            </a:r>
            <a:r>
              <a:rPr lang="en-US" dirty="0">
                <a:latin typeface="+mn-lt"/>
                <a:cs typeface="Courier New" pitchFamily="49" charset="0"/>
              </a:rPr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8787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18800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</p:grpSp>
        <p:grpSp>
          <p:nvGrpSpPr>
            <p:cNvPr id="118801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18802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1880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1880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1880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1880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pass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exchanges made  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67200" y="3927475"/>
            <a:ext cx="3810000" cy="1787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algorithm can be modified to detect exchanges</a:t>
            </a:r>
          </a:p>
        </p:txBody>
      </p:sp>
    </p:spTree>
    <p:extLst>
      <p:ext uri="{BB962C8B-B14F-4D97-AF65-F5344CB8AC3E}">
        <p14:creationId xmlns:p14="http://schemas.microsoft.com/office/powerpoint/2010/main" val="11779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Bubble Sort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4" y="1600200"/>
            <a:ext cx="8302625" cy="4495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/>
              <a:t>The number of comparisons and exchanges is represented by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500" dirty="0" smtClean="0"/>
              <a:t>(</a:t>
            </a:r>
            <a:r>
              <a:rPr lang="en-US" sz="2500" i="1" dirty="0" smtClean="0"/>
              <a:t>n</a:t>
            </a:r>
            <a:r>
              <a:rPr lang="en-US" sz="2500" dirty="0" smtClean="0"/>
              <a:t> – 1) + (</a:t>
            </a:r>
            <a:r>
              <a:rPr lang="en-US" sz="2500" i="1" dirty="0" smtClean="0"/>
              <a:t>n</a:t>
            </a:r>
            <a:r>
              <a:rPr lang="en-US" sz="2500" dirty="0" smtClean="0"/>
              <a:t> – 2) + ... + 3 + 2 + 1</a:t>
            </a:r>
          </a:p>
          <a:p>
            <a:pPr>
              <a:lnSpc>
                <a:spcPct val="80000"/>
              </a:lnSpc>
            </a:pPr>
            <a:r>
              <a:rPr lang="en-US" sz="2500" dirty="0" smtClean="0"/>
              <a:t>Worst case: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number of comparisons is O(</a:t>
            </a:r>
            <a:r>
              <a:rPr lang="en-US" sz="2200" i="1" dirty="0" smtClean="0"/>
              <a:t>n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number of exchanges is O(</a:t>
            </a:r>
            <a:r>
              <a:rPr lang="en-US" sz="2200" i="1" dirty="0" smtClean="0"/>
              <a:t>n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If the array is sorted early, the later comparisons and exchanges are not performed and performance is improved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503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Analysis of Bubble Sort </a:t>
            </a:r>
            <a:r>
              <a:rPr lang="en-US" dirty="0" smtClean="0"/>
              <a:t>(cont.)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best case occurs when </a:t>
            </a:r>
          </a:p>
          <a:p>
            <a:pPr marL="640715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array is sorted already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one pass is required (O(</a:t>
            </a:r>
            <a:r>
              <a:rPr lang="en-US" i="1" dirty="0" smtClean="0"/>
              <a:t>n</a:t>
            </a:r>
            <a:r>
              <a:rPr lang="en-US" dirty="0" smtClean="0"/>
              <a:t>) comparisons)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no exchanges are required (O(1) exchanges)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Bubble sort works </a:t>
            </a:r>
          </a:p>
          <a:p>
            <a:pPr marL="640715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best </a:t>
            </a:r>
          </a:p>
          <a:p>
            <a:pPr marL="915352" lvl="2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on arrays nearly sorted and </a:t>
            </a:r>
          </a:p>
          <a:p>
            <a:pPr marL="640715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worst </a:t>
            </a:r>
          </a:p>
          <a:p>
            <a:pPr marL="915352" lvl="2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on </a:t>
            </a:r>
            <a:r>
              <a:rPr lang="en-US" i="1" dirty="0" smtClean="0"/>
              <a:t>inverted</a:t>
            </a:r>
            <a:r>
              <a:rPr lang="en-US" dirty="0" smtClean="0"/>
              <a:t> arrays (elements are in reverse sorted order)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28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Bubble Sort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8.2 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BubbleSort.java</a:t>
            </a:r>
            <a:r>
              <a:rPr lang="en-US" smtClean="0">
                <a:solidFill>
                  <a:srgbClr val="0070C0"/>
                </a:solidFill>
              </a:rPr>
              <a:t>, pages 430 - 431)</a:t>
            </a:r>
          </a:p>
        </p:txBody>
      </p:sp>
    </p:spTree>
    <p:extLst>
      <p:ext uri="{BB962C8B-B14F-4D97-AF65-F5344CB8AC3E}">
        <p14:creationId xmlns:p14="http://schemas.microsoft.com/office/powerpoint/2010/main" val="9459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Selection Sort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Selection sort is relatively easy to understand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It sorts an array by making several passes through the array.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It selects a next smallest item in the array each time and placing it where it belongs in the array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All items to be sorted must be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/>
              <a:t> objects</a:t>
            </a:r>
            <a:r>
              <a:rPr lang="en-US" dirty="0"/>
              <a:t>.</a:t>
            </a:r>
            <a:endParaRPr lang="en-US" dirty="0" smtClean="0"/>
          </a:p>
          <a:p>
            <a:pPr marL="640715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For example, any </a:t>
            </a:r>
            <a:r>
              <a:rPr lang="en-US" sz="2700" dirty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 values must be wrapped in </a:t>
            </a:r>
            <a:r>
              <a:rPr lang="en-US" sz="2700" dirty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 smtClean="0"/>
              <a:t> objects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1747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762" name="Group 17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1763" name="TextBox 12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1764" name="TextBox 13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1765" name="TextBox 14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1766" name="TextBox 15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1767" name="TextBox 16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2771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2786" name="Group 12"/>
          <p:cNvGrpSpPr>
            <a:grpSpLocks/>
          </p:cNvGrpSpPr>
          <p:nvPr/>
        </p:nvGrpSpPr>
        <p:grpSpPr bwMode="auto">
          <a:xfrm>
            <a:off x="1263650" y="3975100"/>
            <a:ext cx="977900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795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2787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2789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2790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2791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2792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2793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19883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Using Java Sorting Methods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Java API provides a class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Arrays</a:t>
            </a:r>
            <a:r>
              <a:rPr lang="en-US" sz="2800" dirty="0" smtClean="0"/>
              <a:t> </a:t>
            </a:r>
            <a:r>
              <a:rPr lang="en-US" dirty="0" smtClean="0"/>
              <a:t>with several overloaded sort methods for different array types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Collections</a:t>
            </a:r>
            <a:r>
              <a:rPr lang="en-US" dirty="0" smtClean="0"/>
              <a:t> class provides similar sorting methods for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Lists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Sorting methods for arrays of primitive types are based on the </a:t>
            </a:r>
            <a:r>
              <a:rPr lang="en-US" i="1" dirty="0" smtClean="0"/>
              <a:t>quicksort</a:t>
            </a:r>
            <a:r>
              <a:rPr lang="en-US" dirty="0" smtClean="0"/>
              <a:t> algorithm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S</a:t>
            </a:r>
            <a:r>
              <a:rPr lang="en-US" dirty="0" smtClean="0"/>
              <a:t>orting methods for arrays of objects and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Lists</a:t>
            </a:r>
            <a:r>
              <a:rPr lang="en-US" dirty="0" smtClean="0"/>
              <a:t> are based on the </a:t>
            </a:r>
            <a:r>
              <a:rPr lang="en-US" i="1" dirty="0" smtClean="0"/>
              <a:t>merge sort </a:t>
            </a:r>
            <a:r>
              <a:rPr lang="en-US" dirty="0" smtClean="0"/>
              <a:t>algorithm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Both algorithms are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)… sort of.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smallest 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3795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810" name="Group 12"/>
          <p:cNvGrpSpPr>
            <a:grpSpLocks/>
          </p:cNvGrpSpPr>
          <p:nvPr/>
        </p:nvGrpSpPr>
        <p:grpSpPr bwMode="auto">
          <a:xfrm>
            <a:off x="1263650" y="3975100"/>
            <a:ext cx="977900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822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3811" name="Group 13"/>
          <p:cNvGrpSpPr>
            <a:grpSpLocks/>
          </p:cNvGrpSpPr>
          <p:nvPr/>
        </p:nvGrpSpPr>
        <p:grpSpPr bwMode="auto">
          <a:xfrm>
            <a:off x="3079750" y="3975100"/>
            <a:ext cx="976313" cy="688975"/>
            <a:chOff x="1264276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820" name="TextBox 15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33812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381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381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381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381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381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216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834" name="Group 12"/>
          <p:cNvGrpSpPr>
            <a:grpSpLocks/>
          </p:cNvGrpSpPr>
          <p:nvPr/>
        </p:nvGrpSpPr>
        <p:grpSpPr bwMode="auto">
          <a:xfrm>
            <a:off x="1263650" y="3975100"/>
            <a:ext cx="977900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4788" y="3975815"/>
              <a:ext cx="215624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846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4835" name="Group 13"/>
          <p:cNvGrpSpPr>
            <a:grpSpLocks/>
          </p:cNvGrpSpPr>
          <p:nvPr/>
        </p:nvGrpSpPr>
        <p:grpSpPr bwMode="auto">
          <a:xfrm>
            <a:off x="3079750" y="3975100"/>
            <a:ext cx="976313" cy="688975"/>
            <a:chOff x="1264276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844" name="TextBox 15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34836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483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483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484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484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484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7503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5843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5858" name="Group 12"/>
          <p:cNvGrpSpPr>
            <a:grpSpLocks/>
          </p:cNvGrpSpPr>
          <p:nvPr/>
        </p:nvGrpSpPr>
        <p:grpSpPr bwMode="auto">
          <a:xfrm>
            <a:off x="17081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870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5859" name="Group 13"/>
          <p:cNvGrpSpPr>
            <a:grpSpLocks/>
          </p:cNvGrpSpPr>
          <p:nvPr/>
        </p:nvGrpSpPr>
        <p:grpSpPr bwMode="auto">
          <a:xfrm>
            <a:off x="3079750" y="3975100"/>
            <a:ext cx="976313" cy="688975"/>
            <a:chOff x="1264276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868" name="TextBox 15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35860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586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586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586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586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586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064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882" name="Group 12"/>
          <p:cNvGrpSpPr>
            <a:grpSpLocks/>
          </p:cNvGrpSpPr>
          <p:nvPr/>
        </p:nvGrpSpPr>
        <p:grpSpPr bwMode="auto">
          <a:xfrm>
            <a:off x="17081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893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 rot="10800000">
            <a:off x="2546350" y="3975100"/>
            <a:ext cx="214313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884" name="TextBox 15"/>
          <p:cNvSpPr txBox="1">
            <a:spLocks noChangeArrowheads="1"/>
          </p:cNvSpPr>
          <p:nvPr/>
        </p:nvSpPr>
        <p:spPr bwMode="auto">
          <a:xfrm>
            <a:off x="2165350" y="4540250"/>
            <a:ext cx="97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urier New" pitchFamily="49" charset="0"/>
                <a:cs typeface="Courier New" pitchFamily="49" charset="0"/>
              </a:rPr>
              <a:t>posMin</a:t>
            </a:r>
          </a:p>
        </p:txBody>
      </p:sp>
      <p:grpSp>
        <p:nvGrpSpPr>
          <p:cNvPr id="36885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6887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6888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6889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6890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6891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216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906" name="Group 12"/>
          <p:cNvGrpSpPr>
            <a:grpSpLocks/>
          </p:cNvGrpSpPr>
          <p:nvPr/>
        </p:nvGrpSpPr>
        <p:grpSpPr bwMode="auto">
          <a:xfrm>
            <a:off x="17081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17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 rot="10800000">
            <a:off x="2546350" y="3975100"/>
            <a:ext cx="214313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908" name="TextBox 15"/>
          <p:cNvSpPr txBox="1">
            <a:spLocks noChangeArrowheads="1"/>
          </p:cNvSpPr>
          <p:nvPr/>
        </p:nvSpPr>
        <p:spPr bwMode="auto">
          <a:xfrm>
            <a:off x="2165350" y="4540250"/>
            <a:ext cx="97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urier New" pitchFamily="49" charset="0"/>
                <a:cs typeface="Courier New" pitchFamily="49" charset="0"/>
              </a:rPr>
              <a:t>posMin</a:t>
            </a:r>
          </a:p>
        </p:txBody>
      </p:sp>
      <p:grpSp>
        <p:nvGrpSpPr>
          <p:cNvPr id="37909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7911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7912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7913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7914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7503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 rot="10800000">
            <a:off x="2546350" y="3975100"/>
            <a:ext cx="214313" cy="381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5240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931" name="Group 12"/>
          <p:cNvGrpSpPr>
            <a:grpSpLocks/>
          </p:cNvGrpSpPr>
          <p:nvPr/>
        </p:nvGrpSpPr>
        <p:grpSpPr bwMode="auto">
          <a:xfrm>
            <a:off x="21653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941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sp>
        <p:nvSpPr>
          <p:cNvPr id="38932" name="TextBox 15"/>
          <p:cNvSpPr txBox="1">
            <a:spLocks noChangeArrowheads="1"/>
          </p:cNvSpPr>
          <p:nvPr/>
        </p:nvSpPr>
        <p:spPr bwMode="auto">
          <a:xfrm>
            <a:off x="2165350" y="4540250"/>
            <a:ext cx="97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ourier New" pitchFamily="49" charset="0"/>
                <a:cs typeface="Courier New" pitchFamily="49" charset="0"/>
              </a:rPr>
              <a:t>posMin</a:t>
            </a:r>
          </a:p>
        </p:txBody>
      </p:sp>
      <p:grpSp>
        <p:nvGrpSpPr>
          <p:cNvPr id="38933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8935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8936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8937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8938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8939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064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39939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954" name="Group 12"/>
          <p:cNvGrpSpPr>
            <a:grpSpLocks/>
          </p:cNvGrpSpPr>
          <p:nvPr/>
        </p:nvGrpSpPr>
        <p:grpSpPr bwMode="auto">
          <a:xfrm>
            <a:off x="21653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66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39955" name="Group 13"/>
          <p:cNvGrpSpPr>
            <a:grpSpLocks/>
          </p:cNvGrpSpPr>
          <p:nvPr/>
        </p:nvGrpSpPr>
        <p:grpSpPr bwMode="auto">
          <a:xfrm>
            <a:off x="3076575" y="3975100"/>
            <a:ext cx="976313" cy="688975"/>
            <a:chOff x="2161504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64" name="TextBox 15"/>
            <p:cNvSpPr txBox="1">
              <a:spLocks noChangeArrowheads="1"/>
            </p:cNvSpPr>
            <p:nvPr/>
          </p:nvSpPr>
          <p:spPr bwMode="auto">
            <a:xfrm>
              <a:off x="2161504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39956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39958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39959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39960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9961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39962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216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40963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978" name="Group 12"/>
          <p:cNvGrpSpPr>
            <a:grpSpLocks/>
          </p:cNvGrpSpPr>
          <p:nvPr/>
        </p:nvGrpSpPr>
        <p:grpSpPr bwMode="auto">
          <a:xfrm>
            <a:off x="21653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90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0979" name="Group 13"/>
          <p:cNvGrpSpPr>
            <a:grpSpLocks/>
          </p:cNvGrpSpPr>
          <p:nvPr/>
        </p:nvGrpSpPr>
        <p:grpSpPr bwMode="auto">
          <a:xfrm>
            <a:off x="3076575" y="3975100"/>
            <a:ext cx="976313" cy="688975"/>
            <a:chOff x="2161504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88" name="TextBox 15"/>
            <p:cNvSpPr txBox="1">
              <a:spLocks noChangeArrowheads="1"/>
            </p:cNvSpPr>
            <p:nvPr/>
          </p:nvSpPr>
          <p:spPr bwMode="auto">
            <a:xfrm>
              <a:off x="2161504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40980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0982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0983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0984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0985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0986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6741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41987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2002" name="Group 12"/>
          <p:cNvGrpSpPr>
            <a:grpSpLocks/>
          </p:cNvGrpSpPr>
          <p:nvPr/>
        </p:nvGrpSpPr>
        <p:grpSpPr bwMode="auto">
          <a:xfrm>
            <a:off x="26225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014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2003" name="Group 13"/>
          <p:cNvGrpSpPr>
            <a:grpSpLocks/>
          </p:cNvGrpSpPr>
          <p:nvPr/>
        </p:nvGrpSpPr>
        <p:grpSpPr bwMode="auto">
          <a:xfrm>
            <a:off x="3076575" y="3975100"/>
            <a:ext cx="976313" cy="688975"/>
            <a:chOff x="2161504" y="3975815"/>
            <a:chExt cx="976648" cy="688777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012" name="TextBox 15"/>
            <p:cNvSpPr txBox="1">
              <a:spLocks noChangeArrowheads="1"/>
            </p:cNvSpPr>
            <p:nvPr/>
          </p:nvSpPr>
          <p:spPr bwMode="auto">
            <a:xfrm>
              <a:off x="2161504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 posMin</a:t>
              </a:r>
            </a:p>
          </p:txBody>
        </p:sp>
      </p:grpSp>
      <p:grpSp>
        <p:nvGrpSpPr>
          <p:cNvPr id="42004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2006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2007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2008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2009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2010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064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43011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3026" name="Group 12"/>
          <p:cNvGrpSpPr>
            <a:grpSpLocks/>
          </p:cNvGrpSpPr>
          <p:nvPr/>
        </p:nvGrpSpPr>
        <p:grpSpPr bwMode="auto">
          <a:xfrm>
            <a:off x="26225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038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3027" name="Group 13"/>
          <p:cNvGrpSpPr>
            <a:grpSpLocks/>
          </p:cNvGrpSpPr>
          <p:nvPr/>
        </p:nvGrpSpPr>
        <p:grpSpPr bwMode="auto">
          <a:xfrm>
            <a:off x="2728913" y="3975100"/>
            <a:ext cx="976312" cy="996950"/>
            <a:chOff x="2161504" y="3975815"/>
            <a:chExt cx="976648" cy="996554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6" cy="380849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036" name="TextBox 15"/>
            <p:cNvSpPr txBox="1">
              <a:spLocks noChangeArrowheads="1"/>
            </p:cNvSpPr>
            <p:nvPr/>
          </p:nvSpPr>
          <p:spPr bwMode="auto">
            <a:xfrm>
              <a:off x="2161504" y="4664592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43028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3030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3031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3032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3033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3034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498056" y="2216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Using Java Sorting Methods </a:t>
            </a:r>
            <a:r>
              <a:rPr lang="en-US" dirty="0" smtClean="0"/>
              <a:t>(cont.)</a:t>
            </a:r>
          </a:p>
        </p:txBody>
      </p:sp>
      <p:pic>
        <p:nvPicPr>
          <p:cNvPr id="19458" name="Picture 2" descr="C:\Documents and Settings\Administrator\My Documents\Koffman\PPTs\Koffman_Digital Request 150 DPI JPEG\Ch08\Table 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24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4478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44035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4050" name="Group 12"/>
          <p:cNvGrpSpPr>
            <a:grpSpLocks/>
          </p:cNvGrpSpPr>
          <p:nvPr/>
        </p:nvGrpSpPr>
        <p:grpSpPr bwMode="auto">
          <a:xfrm>
            <a:off x="2622550" y="3975100"/>
            <a:ext cx="976313" cy="688975"/>
            <a:chOff x="1264276" y="3975815"/>
            <a:chExt cx="976648" cy="688777"/>
          </a:xfrm>
        </p:grpSpPr>
        <p:sp>
          <p:nvSpPr>
            <p:cNvPr id="3" name="Down Arrow 2"/>
            <p:cNvSpPr/>
            <p:nvPr/>
          </p:nvSpPr>
          <p:spPr>
            <a:xfrm rot="10800000">
              <a:off x="1645407" y="3975815"/>
              <a:ext cx="214387" cy="38089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062" name="TextBox 10"/>
            <p:cNvSpPr txBox="1">
              <a:spLocks noChangeArrowheads="1"/>
            </p:cNvSpPr>
            <p:nvPr/>
          </p:nvSpPr>
          <p:spPr bwMode="auto">
            <a:xfrm>
              <a:off x="1264276" y="4356815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fill</a:t>
              </a:r>
            </a:p>
          </p:txBody>
        </p:sp>
      </p:grpSp>
      <p:grpSp>
        <p:nvGrpSpPr>
          <p:cNvPr id="44051" name="Group 13"/>
          <p:cNvGrpSpPr>
            <a:grpSpLocks/>
          </p:cNvGrpSpPr>
          <p:nvPr/>
        </p:nvGrpSpPr>
        <p:grpSpPr bwMode="auto">
          <a:xfrm>
            <a:off x="2728913" y="3975100"/>
            <a:ext cx="976312" cy="996950"/>
            <a:chOff x="2161504" y="3975815"/>
            <a:chExt cx="976648" cy="996554"/>
          </a:xfrm>
        </p:grpSpPr>
        <p:sp>
          <p:nvSpPr>
            <p:cNvPr id="15" name="Down Arrow 14"/>
            <p:cNvSpPr/>
            <p:nvPr/>
          </p:nvSpPr>
          <p:spPr>
            <a:xfrm rot="10800000">
              <a:off x="2545811" y="3975815"/>
              <a:ext cx="214386" cy="380849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060" name="TextBox 15"/>
            <p:cNvSpPr txBox="1">
              <a:spLocks noChangeArrowheads="1"/>
            </p:cNvSpPr>
            <p:nvPr/>
          </p:nvSpPr>
          <p:spPr bwMode="auto">
            <a:xfrm>
              <a:off x="2161504" y="4664592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ourier New" pitchFamily="49" charset="0"/>
                  <a:cs typeface="Courier New" pitchFamily="49" charset="0"/>
                </a:rPr>
                <a:t>posMin</a:t>
              </a:r>
            </a:p>
          </p:txBody>
        </p:sp>
      </p:grpSp>
      <p:grpSp>
        <p:nvGrpSpPr>
          <p:cNvPr id="44052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4054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4055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4056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4057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4058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3574256" y="26741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Selection Sort </a:t>
            </a:r>
            <a:r>
              <a:rPr lang="en-US" smtClean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10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dirty="0">
                <a:latin typeface="+mn-lt"/>
              </a:rPr>
              <a:t>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to the subscript of </a:t>
            </a:r>
            <a:r>
              <a:rPr lang="en-US" dirty="0" smtClean="0">
                <a:latin typeface="+mn-lt"/>
              </a:rPr>
              <a:t>a smallest </a:t>
            </a:r>
            <a:r>
              <a:rPr lang="en-US" dirty="0">
                <a:latin typeface="+mn-lt"/>
              </a:rPr>
              <a:t>item in the subarray starting at subscript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dirty="0">
                <a:latin typeface="+mn-lt"/>
              </a:rPr>
              <a:t>Exchange the item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dirty="0">
                <a:latin typeface="+mn-lt"/>
              </a:rPr>
              <a:t> with the one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fill</a:t>
            </a:r>
            <a:endParaRPr lang="en-US" dirty="0"/>
          </a:p>
        </p:txBody>
      </p:sp>
      <p:grpSp>
        <p:nvGrpSpPr>
          <p:cNvPr id="45059" name="Group 9"/>
          <p:cNvGrpSpPr>
            <a:grpSpLocks/>
          </p:cNvGrpSpPr>
          <p:nvPr/>
        </p:nvGrpSpPr>
        <p:grpSpPr bwMode="auto">
          <a:xfrm>
            <a:off x="1524000" y="3505200"/>
            <a:ext cx="2271713" cy="457200"/>
            <a:chOff x="1524000" y="3505200"/>
            <a:chExt cx="2272048" cy="457200"/>
          </a:xfrm>
        </p:grpSpPr>
        <p:sp>
          <p:nvSpPr>
            <p:cNvPr id="5" name="Rectangle 4"/>
            <p:cNvSpPr/>
            <p:nvPr/>
          </p:nvSpPr>
          <p:spPr>
            <a:xfrm>
              <a:off x="1524000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20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66978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4246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35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1513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8781" y="3505200"/>
              <a:ext cx="457267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65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3406775"/>
          <a:ext cx="1652587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38555"/>
                <a:gridCol w="514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fill  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posMin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5074" name="Group 16"/>
          <p:cNvGrpSpPr>
            <a:grpSpLocks/>
          </p:cNvGrpSpPr>
          <p:nvPr/>
        </p:nvGrpSpPr>
        <p:grpSpPr bwMode="auto">
          <a:xfrm>
            <a:off x="1524000" y="3228975"/>
            <a:ext cx="2271713" cy="339725"/>
            <a:chOff x="1524000" y="3166646"/>
            <a:chExt cx="2272048" cy="338554"/>
          </a:xfrm>
        </p:grpSpPr>
        <p:sp>
          <p:nvSpPr>
            <p:cNvPr id="45075" name="TextBox 17"/>
            <p:cNvSpPr txBox="1">
              <a:spLocks noChangeArrowheads="1"/>
            </p:cNvSpPr>
            <p:nvPr/>
          </p:nvSpPr>
          <p:spPr bwMode="auto">
            <a:xfrm>
              <a:off x="15240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45076" name="TextBox 18"/>
            <p:cNvSpPr txBox="1">
              <a:spLocks noChangeArrowheads="1"/>
            </p:cNvSpPr>
            <p:nvPr/>
          </p:nvSpPr>
          <p:spPr bwMode="auto">
            <a:xfrm>
              <a:off x="19812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45077" name="TextBox 19"/>
            <p:cNvSpPr txBox="1">
              <a:spLocks noChangeArrowheads="1"/>
            </p:cNvSpPr>
            <p:nvPr/>
          </p:nvSpPr>
          <p:spPr bwMode="auto">
            <a:xfrm>
              <a:off x="24384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45078" name="TextBox 20"/>
            <p:cNvSpPr txBox="1">
              <a:spLocks noChangeArrowheads="1"/>
            </p:cNvSpPr>
            <p:nvPr/>
          </p:nvSpPr>
          <p:spPr bwMode="auto">
            <a:xfrm>
              <a:off x="2888624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45079" name="TextBox 21"/>
            <p:cNvSpPr txBox="1">
              <a:spLocks noChangeArrowheads="1"/>
            </p:cNvSpPr>
            <p:nvPr/>
          </p:nvSpPr>
          <p:spPr bwMode="auto">
            <a:xfrm>
              <a:off x="3352800" y="3166646"/>
              <a:ext cx="443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Analysis of Selection Sort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152400" y="4724400"/>
            <a:ext cx="2362200" cy="1066800"/>
          </a:xfrm>
          <a:prstGeom prst="borderCallout1">
            <a:avLst>
              <a:gd name="adj1" fmla="val -10996"/>
              <a:gd name="adj2" fmla="val 29206"/>
              <a:gd name="adj3" fmla="val -174528"/>
              <a:gd name="adj4" fmla="val 651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This loop is performed n-1 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746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sz="2400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Set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to the subscript of </a:t>
            </a:r>
            <a:r>
              <a:rPr lang="en-US" sz="2400" dirty="0" smtClean="0">
                <a:latin typeface="+mn-lt"/>
              </a:rPr>
              <a:t>a smallest </a:t>
            </a:r>
            <a:r>
              <a:rPr lang="en-US" sz="2400" dirty="0">
                <a:latin typeface="+mn-lt"/>
              </a:rPr>
              <a:t>item in the subarray starting at subscript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Exchange the item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with the one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Analysis of Selection Sort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Line Callout 1 2"/>
          <p:cNvSpPr/>
          <p:nvPr/>
        </p:nvSpPr>
        <p:spPr>
          <a:xfrm>
            <a:off x="152400" y="5867400"/>
            <a:ext cx="1905000" cy="855663"/>
          </a:xfrm>
          <a:prstGeom prst="borderCallout1">
            <a:avLst>
              <a:gd name="adj1" fmla="val -6995"/>
              <a:gd name="adj2" fmla="val 20753"/>
              <a:gd name="adj3" fmla="val -257767"/>
              <a:gd name="adj4" fmla="val 879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There are n-1 exchanges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554540"/>
            <a:ext cx="739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sz="2400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Set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to the subscript of </a:t>
            </a:r>
            <a:r>
              <a:rPr lang="en-US" sz="2400" dirty="0" smtClean="0">
                <a:latin typeface="+mn-lt"/>
              </a:rPr>
              <a:t>a smallest </a:t>
            </a:r>
            <a:r>
              <a:rPr lang="en-US" sz="2400" dirty="0">
                <a:latin typeface="+mn-lt"/>
              </a:rPr>
              <a:t>item in the subarray starting at subscript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Exchange the item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with the one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Analysis of Selection Sort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54540"/>
            <a:ext cx="739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sz="2400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Set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to the subscript of </a:t>
            </a:r>
            <a:r>
              <a:rPr lang="en-US" sz="2400" dirty="0" smtClean="0">
                <a:latin typeface="+mn-lt"/>
              </a:rPr>
              <a:t>a smallest </a:t>
            </a:r>
            <a:r>
              <a:rPr lang="en-US" sz="2400" dirty="0">
                <a:latin typeface="+mn-lt"/>
              </a:rPr>
              <a:t>item in the subarray starting at subscript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Exchange the item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with the one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  <a:endParaRPr lang="en-US" sz="2400" dirty="0"/>
          </a:p>
        </p:txBody>
      </p:sp>
      <p:sp>
        <p:nvSpPr>
          <p:cNvPr id="6" name="Line Callout 1 5"/>
          <p:cNvSpPr/>
          <p:nvPr/>
        </p:nvSpPr>
        <p:spPr>
          <a:xfrm>
            <a:off x="228600" y="4572000"/>
            <a:ext cx="2895600" cy="1600200"/>
          </a:xfrm>
          <a:prstGeom prst="borderCallout1">
            <a:avLst>
              <a:gd name="adj1" fmla="val -6620"/>
              <a:gd name="adj2" fmla="val 18910"/>
              <a:gd name="adj3" fmla="val -105297"/>
              <a:gd name="adj4" fmla="val 464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(</a:t>
            </a:r>
            <a:r>
              <a:rPr lang="en-US" i="1" dirty="0"/>
              <a:t>n</a:t>
            </a:r>
            <a:r>
              <a:rPr lang="en-US" dirty="0"/>
              <a:t> – 1 - </a:t>
            </a:r>
            <a:r>
              <a:rPr lang="en-US" i="1" dirty="0"/>
              <a:t>fill</a:t>
            </a:r>
            <a:r>
              <a:rPr lang="en-US" dirty="0"/>
              <a:t>) </a:t>
            </a:r>
            <a:r>
              <a:rPr lang="en-US" dirty="0" smtClean="0"/>
              <a:t>comparisons are performed for </a:t>
            </a:r>
            <a:r>
              <a:rPr lang="en-US" dirty="0"/>
              <a:t>each value of </a:t>
            </a:r>
            <a:r>
              <a:rPr lang="en-US" i="1" dirty="0"/>
              <a:t>fill </a:t>
            </a:r>
            <a:r>
              <a:rPr lang="en-US" dirty="0"/>
              <a:t>and can  be represented by the following series: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-1) + (</a:t>
            </a:r>
            <a:r>
              <a:rPr lang="en-US" i="1" dirty="0"/>
              <a:t>n</a:t>
            </a:r>
            <a:r>
              <a:rPr lang="en-US" dirty="0"/>
              <a:t>-2) + ... + 3 + 2 + 1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786" y="4340187"/>
            <a:ext cx="3664014" cy="190821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657600" y="5029200"/>
            <a:ext cx="1219200" cy="304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Analysis of Selection Sort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Line Callout 1 2"/>
          <p:cNvSpPr/>
          <p:nvPr/>
        </p:nvSpPr>
        <p:spPr>
          <a:xfrm>
            <a:off x="609600" y="4337050"/>
            <a:ext cx="5334000" cy="2139950"/>
          </a:xfrm>
          <a:prstGeom prst="borderCallout1">
            <a:avLst>
              <a:gd name="adj1" fmla="val 46919"/>
              <a:gd name="adj2" fmla="val 107672"/>
              <a:gd name="adj3" fmla="val 47350"/>
              <a:gd name="adj4" fmla="val 1081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For very large </a:t>
            </a:r>
            <a:r>
              <a:rPr lang="en-US" sz="2000" i="1" dirty="0"/>
              <a:t>n</a:t>
            </a:r>
            <a:r>
              <a:rPr lang="en-US" sz="2000" dirty="0"/>
              <a:t> we can ignore all but the significant term in the expression, so the number of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r>
              <a:rPr lang="en-US" sz="2000" dirty="0"/>
              <a:t>comparisons is O(</a:t>
            </a:r>
            <a:r>
              <a:rPr lang="en-US" sz="2000" i="1" dirty="0"/>
              <a:t>n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pPr marL="573088" lvl="1" indent="-115888">
              <a:buFont typeface="Arial" pitchFamily="34" charset="0"/>
              <a:buChar char="•"/>
              <a:defRPr/>
            </a:pPr>
            <a:r>
              <a:rPr lang="en-US" sz="2000" dirty="0"/>
              <a:t>exchanges is O(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An O(</a:t>
            </a:r>
            <a:r>
              <a:rPr lang="en-US" sz="2000" i="1" dirty="0"/>
              <a:t>n</a:t>
            </a:r>
            <a:r>
              <a:rPr lang="en-US" sz="2000" baseline="30000" dirty="0"/>
              <a:t>2</a:t>
            </a:r>
            <a:r>
              <a:rPr lang="en-US" sz="2000" dirty="0"/>
              <a:t>) sort is called a </a:t>
            </a:r>
            <a:r>
              <a:rPr lang="en-US" sz="2000" b="1" i="1" dirty="0"/>
              <a:t>quadratic sort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581400" y="31242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554540"/>
            <a:ext cx="739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+mn-lt"/>
                <a:cs typeface="Courier New" pitchFamily="49" charset="0"/>
              </a:rPr>
              <a:t>= number of elements in the array</a:t>
            </a:r>
          </a:p>
          <a:p>
            <a:pPr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fill = 0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 – 2 </a:t>
            </a:r>
            <a:r>
              <a:rPr lang="en-US" sz="2400" dirty="0">
                <a:latin typeface="+mn-lt"/>
              </a:rPr>
              <a:t>do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Set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to the subscript of </a:t>
            </a:r>
            <a:r>
              <a:rPr lang="en-US" sz="2400" dirty="0" smtClean="0">
                <a:latin typeface="+mn-lt"/>
              </a:rPr>
              <a:t>a smallest </a:t>
            </a:r>
            <a:r>
              <a:rPr lang="en-US" sz="2400" dirty="0">
                <a:latin typeface="+mn-lt"/>
              </a:rPr>
              <a:t>item in the subarray starting at subscript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</a:p>
          <a:p>
            <a:pPr marL="631825" indent="-631825"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Exchange the item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posMin</a:t>
            </a:r>
            <a:r>
              <a:rPr lang="en-US" sz="2400" dirty="0">
                <a:latin typeface="+mn-lt"/>
              </a:rPr>
              <a:t> with the one 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fill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Code for Selection Sort </a:t>
            </a:r>
            <a:r>
              <a:rPr lang="en-US" smtClean="0"/>
              <a:t>(cont.)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Listing 8.1(</a:t>
            </a:r>
            <a:r>
              <a:rPr lang="en-US" smtClean="0">
                <a:solidFill>
                  <a:srgbClr val="0070C0"/>
                </a:solidFill>
                <a:latin typeface="Courier New" pitchFamily="49" charset="0"/>
              </a:rPr>
              <a:t>SelectionSort.java, </a:t>
            </a:r>
            <a:r>
              <a:rPr lang="en-US" smtClean="0">
                <a:solidFill>
                  <a:srgbClr val="0070C0"/>
                </a:solidFill>
              </a:rPr>
              <a:t>pages 426 - 427)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visualgo.net/bn/sorting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https://www.cs.usfca.edu/~</a:t>
            </a:r>
            <a:r>
              <a:rPr lang="en-US" dirty="0" smtClean="0">
                <a:hlinkClick r:id="rId3"/>
              </a:rPr>
              <a:t>galles/visualization/ComparisonSort.html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Insertion Sort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Another quadratic sort, </a:t>
            </a:r>
            <a:r>
              <a:rPr lang="en-US" i="1" dirty="0" smtClean="0"/>
              <a:t>insertion </a:t>
            </a:r>
            <a:r>
              <a:rPr lang="en-US" dirty="0" smtClean="0"/>
              <a:t>sort, is based on the technique used by card players to arrange a hand of cards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player keeps the cards that have been picked up so far in sorted order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When the player picks up a new card, the player makes room for the new card and then inserts it in its proper place</a:t>
            </a:r>
          </a:p>
        </p:txBody>
      </p:sp>
      <p:pic>
        <p:nvPicPr>
          <p:cNvPr id="123907" name="Picture 6"/>
          <p:cNvPicPr>
            <a:picLocks noChangeAspect="1" noChangeArrowheads="1"/>
          </p:cNvPicPr>
          <p:nvPr/>
        </p:nvPicPr>
        <p:blipFill>
          <a:blip r:embed="rId2" cstate="print"/>
          <a:srcRect l="20763"/>
          <a:stretch>
            <a:fillRect/>
          </a:stretch>
        </p:blipFill>
        <p:spPr bwMode="auto">
          <a:xfrm>
            <a:off x="1828800" y="4876800"/>
            <a:ext cx="5472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775448" cy="5257800"/>
          </a:xfrm>
        </p:spPr>
        <p:txBody>
          <a:bodyPr/>
          <a:lstStyle/>
          <a:p>
            <a:r>
              <a:rPr lang="en-US" dirty="0"/>
              <a:t>In what situations bubble sort, selection sort, insertion sort, merge sort, quick sort and heap sort will have best time complexity. Provide example for each sort and </a:t>
            </a:r>
            <a:r>
              <a:rPr lang="en-US" dirty="0" smtClean="0"/>
              <a:t>explain?</a:t>
            </a:r>
          </a:p>
          <a:p>
            <a:r>
              <a:rPr lang="en-US" dirty="0"/>
              <a:t>Why might quick sort might be better than merge </a:t>
            </a:r>
            <a:r>
              <a:rPr lang="en-US" dirty="0" smtClean="0"/>
              <a:t>sort?</a:t>
            </a:r>
            <a:endParaRPr lang="en-US" dirty="0"/>
          </a:p>
          <a:p>
            <a:r>
              <a:rPr lang="en-US" dirty="0" smtClean="0"/>
              <a:t>Merge </a:t>
            </a:r>
            <a:r>
              <a:rPr lang="en-US" dirty="0"/>
              <a:t>the given 2 input sorted arrays of numbers </a:t>
            </a:r>
            <a:r>
              <a:rPr lang="en-US" dirty="0" smtClean="0"/>
              <a:t>into one. The merged array stays sorted.</a:t>
            </a:r>
          </a:p>
          <a:p>
            <a:r>
              <a:rPr lang="en-US" dirty="0"/>
              <a:t>What is the most efficient way to sort a million integers?</a:t>
            </a:r>
          </a:p>
          <a:p>
            <a:pPr lvl="1"/>
            <a:r>
              <a:rPr lang="en-US" dirty="0"/>
              <a:t>What about sorting a trillion integers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A9C605-94C0-449B-8BD9-0BA81EE9575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4476097"/>
            <a:ext cx="7239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306763"/>
            <a:ext cx="643871" cy="6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4931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4933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4934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493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493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493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493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4939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4419600" y="3698875"/>
            <a:ext cx="3505200" cy="1558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cs typeface="Arial" charset="0"/>
              </a:rPr>
              <a:t>To adapt the insertion algorithm to an array that is filled with data, we start with a sorted subarray consisting of only the first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955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5967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5968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596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597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597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597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5973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5964" name="Group 1"/>
          <p:cNvGrpSpPr>
            <a:grpSpLocks/>
          </p:cNvGrpSpPr>
          <p:nvPr/>
        </p:nvGrpSpPr>
        <p:grpSpPr bwMode="auto">
          <a:xfrm>
            <a:off x="2644775" y="3336925"/>
            <a:ext cx="1357313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8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5966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6979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6991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6992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699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699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699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699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6997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6988" name="Group 1"/>
          <p:cNvGrpSpPr>
            <a:grpSpLocks/>
          </p:cNvGrpSpPr>
          <p:nvPr/>
        </p:nvGrpSpPr>
        <p:grpSpPr bwMode="auto">
          <a:xfrm>
            <a:off x="2644775" y="3336925"/>
            <a:ext cx="1357313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8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6990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8003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8015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8016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801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801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801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802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8021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012" name="Group 1"/>
          <p:cNvGrpSpPr>
            <a:grpSpLocks/>
          </p:cNvGrpSpPr>
          <p:nvPr/>
        </p:nvGrpSpPr>
        <p:grpSpPr bwMode="auto">
          <a:xfrm>
            <a:off x="2644775" y="3789363"/>
            <a:ext cx="1357313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8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8014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9027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29039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29040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29041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29042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29043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29044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29045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9036" name="Group 1"/>
          <p:cNvGrpSpPr>
            <a:grpSpLocks/>
          </p:cNvGrpSpPr>
          <p:nvPr/>
        </p:nvGrpSpPr>
        <p:grpSpPr bwMode="auto">
          <a:xfrm>
            <a:off x="2644775" y="3789363"/>
            <a:ext cx="1357313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8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9038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0051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0063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0064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006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006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006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006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0069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0060" name="Group 1"/>
          <p:cNvGrpSpPr>
            <a:grpSpLocks/>
          </p:cNvGrpSpPr>
          <p:nvPr/>
        </p:nvGrpSpPr>
        <p:grpSpPr bwMode="auto">
          <a:xfrm>
            <a:off x="2644775" y="4232275"/>
            <a:ext cx="1357313" cy="306388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0062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1075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1087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1088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108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109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109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109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1093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1084" name="Group 1"/>
          <p:cNvGrpSpPr>
            <a:grpSpLocks/>
          </p:cNvGrpSpPr>
          <p:nvPr/>
        </p:nvGrpSpPr>
        <p:grpSpPr bwMode="auto">
          <a:xfrm>
            <a:off x="2644775" y="4232275"/>
            <a:ext cx="1357313" cy="306388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1086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2099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2111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2112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211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211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211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211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2117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2108" name="Group 1"/>
          <p:cNvGrpSpPr>
            <a:grpSpLocks/>
          </p:cNvGrpSpPr>
          <p:nvPr/>
        </p:nvGrpSpPr>
        <p:grpSpPr bwMode="auto">
          <a:xfrm>
            <a:off x="2644775" y="4703763"/>
            <a:ext cx="1357313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8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2110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3123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3135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33136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3137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3138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3139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3140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3141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3132" name="Group 1"/>
          <p:cNvGrpSpPr>
            <a:grpSpLocks/>
          </p:cNvGrpSpPr>
          <p:nvPr/>
        </p:nvGrpSpPr>
        <p:grpSpPr bwMode="auto">
          <a:xfrm>
            <a:off x="2644775" y="4703763"/>
            <a:ext cx="1357313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8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3134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Insertion Sort </a:t>
            </a:r>
            <a:r>
              <a:rPr lang="en-US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array element from the second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= 1)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Insert the element at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latin typeface="+mn-lt"/>
                <a:cs typeface="Courier New" pitchFamily="49" charset="0"/>
              </a:rPr>
              <a:t> where it belongs in the array, increasing the length of the sorted subarray by 1 element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4147" name="Group 10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13415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13415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415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415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416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416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416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517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517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517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517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517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517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517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517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6211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6212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6213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6214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6215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6216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6217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6208" name="Group 3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8" name="Isosceles Triangle 27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6210" name="TextBox 2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723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723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724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724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724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724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724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7231" name="Group 1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7237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7233" name="Group 3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8" name="Isosceles Triangle 27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7235" name="TextBox 2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824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826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826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826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826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826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826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826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8255" name="Group 1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8261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8450" y="2982913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8257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825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926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3928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3928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3928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3928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3929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3929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3929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9279" name="Group 1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9285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9281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928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029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031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031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031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031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031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031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031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0303" name="Group 1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0309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40870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0305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030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131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133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133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133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133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133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133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134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1327" name="Group 1"/>
          <p:cNvGrpSpPr>
            <a:grpSpLocks/>
          </p:cNvGrpSpPr>
          <p:nvPr/>
        </p:nvGrpSpPr>
        <p:grpSpPr bwMode="auto">
          <a:xfrm>
            <a:off x="2290763" y="2860675"/>
            <a:ext cx="1357312" cy="306388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1333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1329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133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233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235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235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236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236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236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236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236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2351" name="Group 1"/>
          <p:cNvGrpSpPr>
            <a:grpSpLocks/>
          </p:cNvGrpSpPr>
          <p:nvPr/>
        </p:nvGrpSpPr>
        <p:grpSpPr bwMode="auto">
          <a:xfrm>
            <a:off x="2290763" y="2860675"/>
            <a:ext cx="1357312" cy="306388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2357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35488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2353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235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336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338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338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338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338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338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338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338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3375" name="Group 1"/>
          <p:cNvGrpSpPr>
            <a:grpSpLocks/>
          </p:cNvGrpSpPr>
          <p:nvPr/>
        </p:nvGrpSpPr>
        <p:grpSpPr bwMode="auto">
          <a:xfrm>
            <a:off x="2290763" y="2860675"/>
            <a:ext cx="1357312" cy="306388"/>
            <a:chOff x="3368362" y="4394499"/>
            <a:chExt cx="1357648" cy="307777"/>
          </a:xfrm>
        </p:grpSpPr>
        <p:sp>
          <p:nvSpPr>
            <p:cNvPr id="26" name="Down Arrow 25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3381" name="TextBox 26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  <p:sp>
        <p:nvSpPr>
          <p:cNvPr id="25" name="Isosceles Triangle 24"/>
          <p:cNvSpPr/>
          <p:nvPr/>
        </p:nvSpPr>
        <p:spPr>
          <a:xfrm rot="5400000">
            <a:off x="4107656" y="50014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3377" name="Group 27"/>
          <p:cNvGrpSpPr>
            <a:grpSpLocks/>
          </p:cNvGrpSpPr>
          <p:nvPr/>
        </p:nvGrpSpPr>
        <p:grpSpPr bwMode="auto">
          <a:xfrm>
            <a:off x="125413" y="3333750"/>
            <a:ext cx="1262062" cy="277813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3"/>
              <a:ext cx="90223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37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438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4403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4404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4405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4406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4407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4408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4409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18359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4400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4402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Bubble Sort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A quadratic sort</a:t>
            </a:r>
          </a:p>
          <a:p>
            <a:r>
              <a:rPr lang="en-US" dirty="0" smtClean="0"/>
              <a:t>Compares adjacent array elements and exchanges their values if they are out of order</a:t>
            </a:r>
          </a:p>
          <a:p>
            <a:r>
              <a:rPr lang="en-US" dirty="0" smtClean="0"/>
              <a:t>Smaller values </a:t>
            </a:r>
            <a:r>
              <a:rPr lang="en-US" i="1" dirty="0" smtClean="0"/>
              <a:t>bubble</a:t>
            </a:r>
            <a:r>
              <a:rPr lang="en-US" dirty="0" smtClean="0"/>
              <a:t> up to the top of the array and larger values sink to the bottom; hence the name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8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541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543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543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543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543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543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543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543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5424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542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5425" name="Group 25"/>
          <p:cNvGrpSpPr>
            <a:grpSpLocks/>
          </p:cNvGrpSpPr>
          <p:nvPr/>
        </p:nvGrpSpPr>
        <p:grpSpPr bwMode="auto">
          <a:xfrm>
            <a:off x="2290763" y="375920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5427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643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645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645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645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645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645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645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646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9773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6448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645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6449" name="Group 25"/>
          <p:cNvGrpSpPr>
            <a:grpSpLocks/>
          </p:cNvGrpSpPr>
          <p:nvPr/>
        </p:nvGrpSpPr>
        <p:grpSpPr bwMode="auto">
          <a:xfrm>
            <a:off x="2290763" y="375920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6451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745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747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747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748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748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748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748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748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7472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747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7473" name="Group 25"/>
          <p:cNvGrpSpPr>
            <a:grpSpLocks/>
          </p:cNvGrpSpPr>
          <p:nvPr/>
        </p:nvGrpSpPr>
        <p:grpSpPr bwMode="auto">
          <a:xfrm>
            <a:off x="2290763" y="375920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7475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848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850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850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850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850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850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850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850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0870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8496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50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8497" name="Group 25"/>
          <p:cNvGrpSpPr>
            <a:grpSpLocks/>
          </p:cNvGrpSpPr>
          <p:nvPr/>
        </p:nvGrpSpPr>
        <p:grpSpPr bwMode="auto">
          <a:xfrm>
            <a:off x="2290763" y="375920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8499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950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4952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4952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4952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4952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4953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4953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4953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49520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952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49521" name="Group 25"/>
          <p:cNvGrpSpPr>
            <a:grpSpLocks/>
          </p:cNvGrpSpPr>
          <p:nvPr/>
        </p:nvGrpSpPr>
        <p:grpSpPr bwMode="auto">
          <a:xfrm>
            <a:off x="2290763" y="3335338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9523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053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055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055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055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055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055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055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055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536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0544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54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0545" name="Group 25"/>
          <p:cNvGrpSpPr>
            <a:grpSpLocks/>
          </p:cNvGrpSpPr>
          <p:nvPr/>
        </p:nvGrpSpPr>
        <p:grpSpPr bwMode="auto">
          <a:xfrm>
            <a:off x="2290763" y="3335338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0547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155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157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157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157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157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157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157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158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10606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1568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157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1569" name="Group 25"/>
          <p:cNvGrpSpPr>
            <a:grpSpLocks/>
          </p:cNvGrpSpPr>
          <p:nvPr/>
        </p:nvGrpSpPr>
        <p:grpSpPr bwMode="auto">
          <a:xfrm>
            <a:off x="2290763" y="3335338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1571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257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259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259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260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260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260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260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260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2592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59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2593" name="Group 25"/>
          <p:cNvGrpSpPr>
            <a:grpSpLocks/>
          </p:cNvGrpSpPr>
          <p:nvPr/>
        </p:nvGrpSpPr>
        <p:grpSpPr bwMode="auto">
          <a:xfrm>
            <a:off x="2290763" y="288131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2595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360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362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362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362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362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362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362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362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647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3616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62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3617" name="Group 25"/>
          <p:cNvGrpSpPr>
            <a:grpSpLocks/>
          </p:cNvGrpSpPr>
          <p:nvPr/>
        </p:nvGrpSpPr>
        <p:grpSpPr bwMode="auto">
          <a:xfrm>
            <a:off x="2290763" y="288131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3619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462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464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464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464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464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465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465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465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5001419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4640" name="Group 27"/>
          <p:cNvGrpSpPr>
            <a:grpSpLocks/>
          </p:cNvGrpSpPr>
          <p:nvPr/>
        </p:nvGrpSpPr>
        <p:grpSpPr bwMode="auto">
          <a:xfrm>
            <a:off x="125413" y="3759200"/>
            <a:ext cx="1262062" cy="276225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484" y="3371850"/>
              <a:ext cx="90741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64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4641" name="Group 25"/>
          <p:cNvGrpSpPr>
            <a:grpSpLocks/>
          </p:cNvGrpSpPr>
          <p:nvPr/>
        </p:nvGrpSpPr>
        <p:grpSpPr bwMode="auto">
          <a:xfrm>
            <a:off x="2290763" y="288131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4643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Trace of Bubble Sort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08163"/>
            <a:ext cx="47244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566738" indent="-566738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+mn-lt"/>
                <a:cs typeface="Courier New" pitchFamily="49" charset="0"/>
              </a:rPr>
              <a:t> each pair of adjacent array elements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the values in a pair are out of order</a:t>
            </a:r>
          </a:p>
          <a:p>
            <a:pPr marL="1030288" indent="-1030288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cs typeface="Courier New" pitchFamily="49" charset="0"/>
              </a:rPr>
              <a:t>Exchange the values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latin typeface="+mn-lt"/>
                <a:cs typeface="Courier New" pitchFamily="49" charset="0"/>
              </a:rPr>
              <a:t> the </a:t>
            </a:r>
            <a:r>
              <a:rPr lang="en-US" dirty="0" smtClean="0">
                <a:latin typeface="+mn-lt"/>
                <a:cs typeface="Courier New" pitchFamily="49" charset="0"/>
              </a:rPr>
              <a:t>array is not </a:t>
            </a:r>
            <a:r>
              <a:rPr lang="en-US" dirty="0">
                <a:latin typeface="+mn-lt"/>
                <a:cs typeface="Courier New" pitchFamily="49" charset="0"/>
              </a:rPr>
              <a:t>sorted</a:t>
            </a:r>
            <a:endParaRPr lang="en-US" dirty="0">
              <a:latin typeface="+mn-lt"/>
            </a:endParaRP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5235" name="Group 29"/>
          <p:cNvGrpSpPr>
            <a:grpSpLocks/>
          </p:cNvGrpSpPr>
          <p:nvPr/>
        </p:nvGrpSpPr>
        <p:grpSpPr bwMode="auto">
          <a:xfrm>
            <a:off x="1627188" y="2784475"/>
            <a:ext cx="1017587" cy="2286000"/>
            <a:chOff x="1295400" y="3514375"/>
            <a:chExt cx="1017431" cy="2286000"/>
          </a:xfrm>
        </p:grpSpPr>
        <p:grpSp>
          <p:nvGrpSpPr>
            <p:cNvPr id="95236" name="Group 27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15484" y="38996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15484" y="43568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42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15484" y="48140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75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15484" y="52712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83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15484" y="5728415"/>
                <a:ext cx="45713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27</a:t>
                </a:r>
              </a:p>
            </p:txBody>
          </p:sp>
        </p:grpSp>
        <p:grpSp>
          <p:nvGrpSpPr>
            <p:cNvPr id="95237" name="Group 28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95238" name="TextBox 12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95239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95240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95241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95242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565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567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567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567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567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567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567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567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1866900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5664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566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5665" name="Group 25"/>
          <p:cNvGrpSpPr>
            <a:grpSpLocks/>
          </p:cNvGrpSpPr>
          <p:nvPr/>
        </p:nvGrpSpPr>
        <p:grpSpPr bwMode="auto">
          <a:xfrm>
            <a:off x="2290763" y="288131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5667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667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669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669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669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669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669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669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670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4455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6688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669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6689" name="Group 25"/>
          <p:cNvGrpSpPr>
            <a:grpSpLocks/>
          </p:cNvGrpSpPr>
          <p:nvPr/>
        </p:nvGrpSpPr>
        <p:grpSpPr bwMode="auto">
          <a:xfrm>
            <a:off x="2290763" y="42322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691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769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771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771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772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772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772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772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772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297735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7712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71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7713" name="Group 25"/>
          <p:cNvGrpSpPr>
            <a:grpSpLocks/>
          </p:cNvGrpSpPr>
          <p:nvPr/>
        </p:nvGrpSpPr>
        <p:grpSpPr bwMode="auto">
          <a:xfrm>
            <a:off x="2290763" y="42322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715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872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874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874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874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874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874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874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874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3540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8736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874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8737" name="Group 25"/>
          <p:cNvGrpSpPr>
            <a:grpSpLocks/>
          </p:cNvGrpSpPr>
          <p:nvPr/>
        </p:nvGrpSpPr>
        <p:grpSpPr bwMode="auto">
          <a:xfrm>
            <a:off x="2290763" y="42322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8739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974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5976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5976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5976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5976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5977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5977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5977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11718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59760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76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59761" name="Group 25"/>
          <p:cNvGrpSpPr>
            <a:grpSpLocks/>
          </p:cNvGrpSpPr>
          <p:nvPr/>
        </p:nvGrpSpPr>
        <p:grpSpPr bwMode="auto">
          <a:xfrm>
            <a:off x="2290763" y="4232275"/>
            <a:ext cx="1357312" cy="306388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267" y="4357840"/>
              <a:ext cx="215284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9763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0771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0790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0791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0792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0793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0794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0795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0796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0784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789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0785" name="Group 25"/>
          <p:cNvGrpSpPr>
            <a:grpSpLocks/>
          </p:cNvGrpSpPr>
          <p:nvPr/>
        </p:nvGrpSpPr>
        <p:grpSpPr bwMode="auto">
          <a:xfrm>
            <a:off x="2290763" y="380365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0787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1795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1814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1815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1816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1817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1818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1819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1820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64732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1808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813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1809" name="Group 25"/>
          <p:cNvGrpSpPr>
            <a:grpSpLocks/>
          </p:cNvGrpSpPr>
          <p:nvPr/>
        </p:nvGrpSpPr>
        <p:grpSpPr bwMode="auto">
          <a:xfrm>
            <a:off x="2290763" y="380365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1811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2819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2838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2839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2840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2841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2842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2843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2844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4101307"/>
            <a:ext cx="90487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2832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837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2833" name="Group 25"/>
          <p:cNvGrpSpPr>
            <a:grpSpLocks/>
          </p:cNvGrpSpPr>
          <p:nvPr/>
        </p:nvGrpSpPr>
        <p:grpSpPr bwMode="auto">
          <a:xfrm>
            <a:off x="2290763" y="3803650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1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2835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3843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3862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3863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3864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3865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3866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3867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3868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8450" y="4683125"/>
            <a:ext cx="88900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3856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861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3857" name="Group 25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3859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Trace of Insertion Sort Refinement </a:t>
            </a:r>
            <a:r>
              <a:rPr lang="en-US" dirty="0" smtClean="0"/>
              <a:t>(cont.)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1808163"/>
            <a:ext cx="4343400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2575" indent="-282575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each array element from the second (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=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) to the last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 is the position of the element to insert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Save the value of the element to insert in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&gt; 0 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and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 &gt; nextVal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Shift the element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 – 1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to position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798513" indent="-798513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Decrement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by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463550" indent="-463550">
              <a:spcAft>
                <a:spcPts val="60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Insert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nextVal</a:t>
            </a:r>
            <a:r>
              <a:rPr lang="en-US" dirty="0">
                <a:solidFill>
                  <a:prstClr val="black"/>
                </a:solidFill>
                <a:latin typeface="Calibri"/>
                <a:cs typeface="Courier New" pitchFamily="49" charset="0"/>
              </a:rPr>
              <a:t> at 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nextPos</a:t>
            </a:r>
          </a:p>
          <a:p>
            <a:pPr marL="1262063" indent="-1262063">
              <a:buFontTx/>
              <a:buAutoNum type="arabicPeriod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64867" name="Group 10"/>
          <p:cNvGrpSpPr>
            <a:grpSpLocks/>
          </p:cNvGrpSpPr>
          <p:nvPr/>
        </p:nvGrpSpPr>
        <p:grpSpPr bwMode="auto">
          <a:xfrm>
            <a:off x="1273175" y="2784475"/>
            <a:ext cx="1017588" cy="2286000"/>
            <a:chOff x="1295400" y="3514375"/>
            <a:chExt cx="1017431" cy="2286000"/>
          </a:xfrm>
        </p:grpSpPr>
        <p:grpSp>
          <p:nvGrpSpPr>
            <p:cNvPr id="164886" name="Group 11"/>
            <p:cNvGrpSpPr>
              <a:grpSpLocks/>
            </p:cNvGrpSpPr>
            <p:nvPr/>
          </p:nvGrpSpPr>
          <p:grpSpPr bwMode="auto">
            <a:xfrm>
              <a:off x="1855631" y="3514375"/>
              <a:ext cx="457200" cy="2286000"/>
              <a:chOff x="1515414" y="3899615"/>
              <a:chExt cx="457200" cy="2286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15485" y="38996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15485" y="43568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15485" y="48140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515485" y="52712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15485" y="5728415"/>
                <a:ext cx="457129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28</a:t>
                </a:r>
              </a:p>
            </p:txBody>
          </p:sp>
        </p:grpSp>
        <p:grpSp>
          <p:nvGrpSpPr>
            <p:cNvPr id="164887" name="Group 12"/>
            <p:cNvGrpSpPr>
              <a:grpSpLocks/>
            </p:cNvGrpSpPr>
            <p:nvPr/>
          </p:nvGrpSpPr>
          <p:grpSpPr bwMode="auto">
            <a:xfrm>
              <a:off x="1295400" y="3573698"/>
              <a:ext cx="663262" cy="2167354"/>
              <a:chOff x="1515414" y="3573698"/>
              <a:chExt cx="443248" cy="2167354"/>
            </a:xfrm>
          </p:grpSpPr>
          <p:sp>
            <p:nvSpPr>
              <p:cNvPr id="164888" name="TextBox 13"/>
              <p:cNvSpPr txBox="1">
                <a:spLocks noChangeArrowheads="1"/>
              </p:cNvSpPr>
              <p:nvPr/>
            </p:nvSpPr>
            <p:spPr bwMode="auto">
              <a:xfrm>
                <a:off x="1515414" y="3573698"/>
                <a:ext cx="4432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[0]</a:t>
                </a:r>
              </a:p>
            </p:txBody>
          </p:sp>
          <p:sp>
            <p:nvSpPr>
              <p:cNvPr id="164889" name="TextBox 14"/>
              <p:cNvSpPr txBox="1">
                <a:spLocks noChangeArrowheads="1"/>
              </p:cNvSpPr>
              <p:nvPr/>
            </p:nvSpPr>
            <p:spPr bwMode="auto">
              <a:xfrm>
                <a:off x="1515414" y="40308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[1]</a:t>
                </a:r>
              </a:p>
            </p:txBody>
          </p:sp>
          <p:sp>
            <p:nvSpPr>
              <p:cNvPr id="164890" name="TextBox 15"/>
              <p:cNvSpPr txBox="1">
                <a:spLocks noChangeArrowheads="1"/>
              </p:cNvSpPr>
              <p:nvPr/>
            </p:nvSpPr>
            <p:spPr bwMode="auto">
              <a:xfrm>
                <a:off x="1515414" y="44880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[2]</a:t>
                </a:r>
              </a:p>
            </p:txBody>
          </p:sp>
          <p:sp>
            <p:nvSpPr>
              <p:cNvPr id="164891" name="TextBox 16"/>
              <p:cNvSpPr txBox="1">
                <a:spLocks noChangeArrowheads="1"/>
              </p:cNvSpPr>
              <p:nvPr/>
            </p:nvSpPr>
            <p:spPr bwMode="auto">
              <a:xfrm>
                <a:off x="1515414" y="49452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[3]</a:t>
                </a:r>
              </a:p>
            </p:txBody>
          </p:sp>
          <p:sp>
            <p:nvSpPr>
              <p:cNvPr id="164892" name="TextBox 17"/>
              <p:cNvSpPr txBox="1">
                <a:spLocks noChangeArrowheads="1"/>
              </p:cNvSpPr>
              <p:nvPr/>
            </p:nvSpPr>
            <p:spPr bwMode="auto">
              <a:xfrm>
                <a:off x="1515414" y="5402498"/>
                <a:ext cx="443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Courier New" pitchFamily="49" charset="0"/>
                    <a:cs typeface="Courier New" pitchFamily="49" charset="0"/>
                  </a:rPr>
                  <a:t>[4]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2000" y="1524000"/>
          <a:ext cx="2688273" cy="741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60918"/>
                <a:gridCol w="427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nextPos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nextVal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Isosceles Triangle 24"/>
          <p:cNvSpPr/>
          <p:nvPr/>
        </p:nvSpPr>
        <p:spPr>
          <a:xfrm rot="5400000">
            <a:off x="4107656" y="3537744"/>
            <a:ext cx="90488" cy="2286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4880" name="Group 27"/>
          <p:cNvGrpSpPr>
            <a:grpSpLocks/>
          </p:cNvGrpSpPr>
          <p:nvPr/>
        </p:nvGrpSpPr>
        <p:grpSpPr bwMode="auto">
          <a:xfrm>
            <a:off x="125413" y="4246563"/>
            <a:ext cx="1262062" cy="277812"/>
            <a:chOff x="125031" y="3334124"/>
            <a:chExt cx="1262130" cy="276999"/>
          </a:xfrm>
        </p:grpSpPr>
        <p:sp>
          <p:nvSpPr>
            <p:cNvPr id="29" name="Isosceles Triangle 28"/>
            <p:cNvSpPr/>
            <p:nvPr/>
          </p:nvSpPr>
          <p:spPr>
            <a:xfrm rot="5400000">
              <a:off x="1227743" y="3372564"/>
              <a:ext cx="90222" cy="22861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885" name="TextBox 29"/>
            <p:cNvSpPr txBox="1">
              <a:spLocks noChangeArrowheads="1"/>
            </p:cNvSpPr>
            <p:nvPr/>
          </p:nvSpPr>
          <p:spPr bwMode="auto">
            <a:xfrm>
              <a:off x="125031" y="3334124"/>
              <a:ext cx="1185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loop position</a:t>
              </a:r>
            </a:p>
          </p:txBody>
        </p:sp>
      </p:grpSp>
      <p:grpSp>
        <p:nvGrpSpPr>
          <p:cNvPr id="164881" name="Group 25"/>
          <p:cNvGrpSpPr>
            <a:grpSpLocks/>
          </p:cNvGrpSpPr>
          <p:nvPr/>
        </p:nvGrpSpPr>
        <p:grpSpPr bwMode="auto">
          <a:xfrm>
            <a:off x="2290763" y="3332163"/>
            <a:ext cx="1357312" cy="307975"/>
            <a:chOff x="3368362" y="4394499"/>
            <a:chExt cx="1357648" cy="307777"/>
          </a:xfrm>
        </p:grpSpPr>
        <p:sp>
          <p:nvSpPr>
            <p:cNvPr id="27" name="Down Arrow 26"/>
            <p:cNvSpPr/>
            <p:nvPr/>
          </p:nvSpPr>
          <p:spPr>
            <a:xfrm rot="5400000">
              <a:off x="3451029" y="4357840"/>
              <a:ext cx="215761" cy="381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4883" name="TextBox 30"/>
            <p:cNvSpPr txBox="1">
              <a:spLocks noChangeArrowheads="1"/>
            </p:cNvSpPr>
            <p:nvPr/>
          </p:nvSpPr>
          <p:spPr bwMode="auto">
            <a:xfrm>
              <a:off x="3749362" y="4394499"/>
              <a:ext cx="976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nextPos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4104</TotalTime>
  <Words>13044</Words>
  <Application>Microsoft Office PowerPoint</Application>
  <PresentationFormat>On-screen Show (4:3)</PresentationFormat>
  <Paragraphs>4192</Paragraphs>
  <Slides>291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291</vt:i4>
      </vt:variant>
    </vt:vector>
  </HeadingPairs>
  <TitlesOfParts>
    <vt:vector size="299" baseType="lpstr">
      <vt:lpstr>Arial</vt:lpstr>
      <vt:lpstr>Calibri</vt:lpstr>
      <vt:lpstr>Courier New</vt:lpstr>
      <vt:lpstr>Times New Roman</vt:lpstr>
      <vt:lpstr>Tw Cen MT</vt:lpstr>
      <vt:lpstr>Wingdings</vt:lpstr>
      <vt:lpstr>Wingdings 2</vt:lpstr>
      <vt:lpstr>Median</vt:lpstr>
      <vt:lpstr>Sorting</vt:lpstr>
      <vt:lpstr>Chapter Objectives</vt:lpstr>
      <vt:lpstr>Introduction</vt:lpstr>
      <vt:lpstr>Using Java Sorting Methods</vt:lpstr>
      <vt:lpstr>Using Java Sorting Methods (cont.)</vt:lpstr>
      <vt:lpstr>Job Interview Questions</vt:lpstr>
      <vt:lpstr>Bubble Sort</vt:lpstr>
      <vt:lpstr>Bubble Sort</vt:lpstr>
      <vt:lpstr>Trace of Bubble Sort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Trace of Bubble Sort (cont.)</vt:lpstr>
      <vt:lpstr>Analysis of Bubble Sort</vt:lpstr>
      <vt:lpstr>Analysis of Bubble Sort (cont.)</vt:lpstr>
      <vt:lpstr>Code for Bubble Sort</vt:lpstr>
      <vt:lpstr>Selection Sort</vt:lpstr>
      <vt:lpstr>Selection Sort</vt:lpstr>
      <vt:lpstr>Trace of Selection Sort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Trace of Selection Sort (cont.)</vt:lpstr>
      <vt:lpstr>Analysis of Selection Sort</vt:lpstr>
      <vt:lpstr>Analysis of Selection Sort (cont.)</vt:lpstr>
      <vt:lpstr>Analysis of Selection Sort (cont.)</vt:lpstr>
      <vt:lpstr>Analysis of Selection Sort (cont.)</vt:lpstr>
      <vt:lpstr>Code for Selection Sort (cont.)</vt:lpstr>
      <vt:lpstr>Visual Aids</vt:lpstr>
      <vt:lpstr>Insertion Sort</vt:lpstr>
      <vt:lpstr>Insertion Sort</vt:lpstr>
      <vt:lpstr>Trace of Insertion Sort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(cont.)</vt:lpstr>
      <vt:lpstr>Trace of Insertion Sort Refinement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Trace of Insertion Sort Refinement (cont.)</vt:lpstr>
      <vt:lpstr>Visual Aids</vt:lpstr>
      <vt:lpstr>Analysis of Insertion Sort</vt:lpstr>
      <vt:lpstr>Analysis of Insertion Sort (cont.)</vt:lpstr>
      <vt:lpstr>Code for Insertion Sort</vt:lpstr>
      <vt:lpstr>Comparison of Quadratic Sorts</vt:lpstr>
      <vt:lpstr>Comparison of Quadratic Sorts</vt:lpstr>
      <vt:lpstr>Comparison of Quadratic Sorts (cont.)</vt:lpstr>
      <vt:lpstr>Comparison of Quadratic Sorts (cont.)</vt:lpstr>
      <vt:lpstr>Comparison of Quadratic Sorts (cont.)</vt:lpstr>
      <vt:lpstr>Job Interview Questions</vt:lpstr>
      <vt:lpstr>Job Interview Questions Problem Solving</vt:lpstr>
      <vt:lpstr>Merge Sort</vt:lpstr>
      <vt:lpstr>Merge</vt:lpstr>
      <vt:lpstr>Merge Algorithm</vt:lpstr>
      <vt:lpstr>Main Memory 2-Way Merge Sort</vt:lpstr>
      <vt:lpstr>Analysis of Merge</vt:lpstr>
      <vt:lpstr>Code for Merge</vt:lpstr>
      <vt:lpstr>  Interview Question</vt:lpstr>
      <vt:lpstr>Merge Sort</vt:lpstr>
      <vt:lpstr>(recursive) Algorithm for Merge Sort</vt:lpstr>
      <vt:lpstr>Trace of Merge Sort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Trace of Merge Sort (cont.)</vt:lpstr>
      <vt:lpstr>Analysis of Merge Sort</vt:lpstr>
      <vt:lpstr>Analysis of Merge Sort (cont.)</vt:lpstr>
      <vt:lpstr>Code for Merge Sort</vt:lpstr>
      <vt:lpstr>Job Interview Questions</vt:lpstr>
      <vt:lpstr>Heapsort</vt:lpstr>
      <vt:lpstr>Heapsort</vt:lpstr>
      <vt:lpstr>Revising the Heapsort Algorithm</vt:lpstr>
      <vt:lpstr>Trace of Heapsort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Trace of Heapsort (cont.)</vt:lpstr>
      <vt:lpstr>Revising the  Heapsort Algorithm</vt:lpstr>
      <vt:lpstr>Algorithm for In-Place Heapsort</vt:lpstr>
      <vt:lpstr>Algorithm to Build a Heap</vt:lpstr>
      <vt:lpstr>Algorithm to Build a Heap (cont.)</vt:lpstr>
      <vt:lpstr>Analysis of Heapsort</vt:lpstr>
      <vt:lpstr>Code for Heapsort</vt:lpstr>
      <vt:lpstr>Quicksort</vt:lpstr>
      <vt:lpstr>Quicksort</vt:lpstr>
      <vt:lpstr>Trace of Quicksort</vt:lpstr>
      <vt:lpstr>Trace of Quicksort (cont.)</vt:lpstr>
      <vt:lpstr>Trace of Quicksort (cont.)</vt:lpstr>
      <vt:lpstr>Trace of Quicksort (cont.)</vt:lpstr>
      <vt:lpstr>Trace of Quicksort (cont.)</vt:lpstr>
      <vt:lpstr>Quicksort  Example(cont.)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Trace of Quicksort (cont.)</vt:lpstr>
      <vt:lpstr>Algorithm for Quicksort</vt:lpstr>
      <vt:lpstr>Analysis of Quicksort</vt:lpstr>
      <vt:lpstr>Analysis of Quicksort (cont.)</vt:lpstr>
      <vt:lpstr>Analysis of Quicksort (cont.)</vt:lpstr>
      <vt:lpstr>Code for Quicksort</vt:lpstr>
      <vt:lpstr>Algorithm for Partitioning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Trace of Partitioning (cont.)</vt:lpstr>
      <vt:lpstr>Algorithm for Partitioning</vt:lpstr>
      <vt:lpstr>Code for partition when Pivot is the largest or smallest value</vt:lpstr>
      <vt:lpstr>Code for partition (cont.)</vt:lpstr>
      <vt:lpstr>Revised Partition Algorithm</vt:lpstr>
      <vt:lpstr>Trace of Revised Partitioning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Trace of Revised Partitioning (cont.)</vt:lpstr>
      <vt:lpstr>Algorithm for Revised partition Method</vt:lpstr>
      <vt:lpstr>Code for Revised partition Method</vt:lpstr>
      <vt:lpstr>Comparison of Sort Algorithms</vt:lpstr>
      <vt:lpstr>Sort Review</vt:lpstr>
      <vt:lpstr>Job Interview Questions</vt:lpstr>
      <vt:lpstr>Job Interview Questions Problem Solving</vt:lpstr>
      <vt:lpstr>Job Interview Questions – cont’d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</dc:title>
  <dc:creator>Philip King</dc:creator>
  <cp:lastModifiedBy>Eduard C Dragut</cp:lastModifiedBy>
  <cp:revision>238</cp:revision>
  <dcterms:created xsi:type="dcterms:W3CDTF">2004-06-18T19:36:09Z</dcterms:created>
  <dcterms:modified xsi:type="dcterms:W3CDTF">2017-12-04T19:52:00Z</dcterms:modified>
</cp:coreProperties>
</file>